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4"/>
  </p:notesMasterIdLst>
  <p:sldIdLst>
    <p:sldId id="256" r:id="rId2"/>
    <p:sldId id="257" r:id="rId3"/>
    <p:sldId id="259" r:id="rId4"/>
    <p:sldId id="263" r:id="rId5"/>
    <p:sldId id="262" r:id="rId6"/>
    <p:sldId id="265" r:id="rId7"/>
    <p:sldId id="258" r:id="rId8"/>
    <p:sldId id="260" r:id="rId9"/>
    <p:sldId id="261" r:id="rId10"/>
    <p:sldId id="266" r:id="rId11"/>
    <p:sldId id="264" r:id="rId12"/>
    <p:sldId id="289" r:id="rId13"/>
    <p:sldId id="290" r:id="rId14"/>
    <p:sldId id="291" r:id="rId15"/>
    <p:sldId id="292" r:id="rId16"/>
    <p:sldId id="268" r:id="rId17"/>
    <p:sldId id="270" r:id="rId18"/>
    <p:sldId id="269" r:id="rId19"/>
    <p:sldId id="271" r:id="rId20"/>
    <p:sldId id="275" r:id="rId21"/>
    <p:sldId id="276" r:id="rId22"/>
    <p:sldId id="283" r:id="rId23"/>
    <p:sldId id="282" r:id="rId24"/>
    <p:sldId id="273" r:id="rId25"/>
    <p:sldId id="281" r:id="rId26"/>
    <p:sldId id="272" r:id="rId27"/>
    <p:sldId id="274" r:id="rId28"/>
    <p:sldId id="284" r:id="rId29"/>
    <p:sldId id="288" r:id="rId30"/>
    <p:sldId id="286" r:id="rId31"/>
    <p:sldId id="285"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0"/>
    <p:restoredTop sz="89533"/>
  </p:normalViewPr>
  <p:slideViewPr>
    <p:cSldViewPr snapToGrid="0" snapToObjects="1">
      <p:cViewPr varScale="1">
        <p:scale>
          <a:sx n="98" d="100"/>
          <a:sy n="98" d="100"/>
        </p:scale>
        <p:origin x="5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DB642-5D08-9E46-A27D-4C667028F692}" type="datetimeFigureOut">
              <a:rPr lang="en-US" smtClean="0"/>
              <a:t>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D0E091-02AB-8F48-9752-2F6ACAF30EB6}" type="slidenum">
              <a:rPr lang="en-US" smtClean="0"/>
              <a:t>‹#›</a:t>
            </a:fld>
            <a:endParaRPr lang="en-US"/>
          </a:p>
        </p:txBody>
      </p:sp>
    </p:spTree>
    <p:extLst>
      <p:ext uri="{BB962C8B-B14F-4D97-AF65-F5344CB8AC3E}">
        <p14:creationId xmlns:p14="http://schemas.microsoft.com/office/powerpoint/2010/main" val="289061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Site-based process model contain a much wider variety of management options. They still have built in C cycle, nutrient deposition/limitations, hydrology and soil erosion (in the case of EPIC)</a:t>
            </a:r>
          </a:p>
        </p:txBody>
      </p:sp>
      <p:sp>
        <p:nvSpPr>
          <p:cNvPr id="4" name="Slide Number Placeholder 3"/>
          <p:cNvSpPr>
            <a:spLocks noGrp="1"/>
          </p:cNvSpPr>
          <p:nvPr>
            <p:ph type="sldNum" sz="quarter" idx="5"/>
          </p:nvPr>
        </p:nvSpPr>
        <p:spPr/>
        <p:txBody>
          <a:bodyPr/>
          <a:lstStyle/>
          <a:p>
            <a:fld id="{6FD0E091-02AB-8F48-9752-2F6ACAF30EB6}" type="slidenum">
              <a:rPr lang="en-US" smtClean="0"/>
              <a:t>3</a:t>
            </a:fld>
            <a:endParaRPr lang="en-US"/>
          </a:p>
        </p:txBody>
      </p:sp>
    </p:spTree>
    <p:extLst>
      <p:ext uri="{BB962C8B-B14F-4D97-AF65-F5344CB8AC3E}">
        <p14:creationId xmlns:p14="http://schemas.microsoft.com/office/powerpoint/2010/main" val="2060365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Generation 1: present use; 2: current development; 3: plans for the future after CMIP6</a:t>
            </a:r>
          </a:p>
        </p:txBody>
      </p:sp>
      <p:sp>
        <p:nvSpPr>
          <p:cNvPr id="4" name="Slide Number Placeholder 3"/>
          <p:cNvSpPr>
            <a:spLocks noGrp="1"/>
          </p:cNvSpPr>
          <p:nvPr>
            <p:ph type="sldNum" sz="quarter" idx="5"/>
          </p:nvPr>
        </p:nvSpPr>
        <p:spPr/>
        <p:txBody>
          <a:bodyPr/>
          <a:lstStyle/>
          <a:p>
            <a:fld id="{6FD0E091-02AB-8F48-9752-2F6ACAF30EB6}" type="slidenum">
              <a:rPr lang="en-US" smtClean="0"/>
              <a:t>31</a:t>
            </a:fld>
            <a:endParaRPr lang="en-US"/>
          </a:p>
        </p:txBody>
      </p:sp>
    </p:spTree>
    <p:extLst>
      <p:ext uri="{BB962C8B-B14F-4D97-AF65-F5344CB8AC3E}">
        <p14:creationId xmlns:p14="http://schemas.microsoft.com/office/powerpoint/2010/main" val="2590819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D0E091-02AB-8F48-9752-2F6ACAF30EB6}" type="slidenum">
              <a:rPr lang="en-US" smtClean="0"/>
              <a:t>32</a:t>
            </a:fld>
            <a:endParaRPr lang="en-US"/>
          </a:p>
        </p:txBody>
      </p:sp>
    </p:spTree>
    <p:extLst>
      <p:ext uri="{BB962C8B-B14F-4D97-AF65-F5344CB8AC3E}">
        <p14:creationId xmlns:p14="http://schemas.microsoft.com/office/powerpoint/2010/main" val="2969926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 of fertilizer </a:t>
            </a:r>
            <a:r>
              <a:rPr lang="en-US" dirty="0" err="1"/>
              <a:t>etc</a:t>
            </a:r>
            <a:r>
              <a:rPr lang="en-US" dirty="0"/>
              <a:t> still may be very generally applied across large regions (lack of more spatially distributed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to model correctly because crops cover ~12% of land surface</a:t>
            </a:r>
          </a:p>
          <a:p>
            <a:endParaRPr lang="en-US" dirty="0"/>
          </a:p>
        </p:txBody>
      </p:sp>
      <p:sp>
        <p:nvSpPr>
          <p:cNvPr id="4" name="Slide Number Placeholder 3"/>
          <p:cNvSpPr>
            <a:spLocks noGrp="1"/>
          </p:cNvSpPr>
          <p:nvPr>
            <p:ph type="sldNum" sz="quarter" idx="5"/>
          </p:nvPr>
        </p:nvSpPr>
        <p:spPr/>
        <p:txBody>
          <a:bodyPr/>
          <a:lstStyle/>
          <a:p>
            <a:fld id="{6FD0E091-02AB-8F48-9752-2F6ACAF30EB6}" type="slidenum">
              <a:rPr lang="en-US" smtClean="0"/>
              <a:t>4</a:t>
            </a:fld>
            <a:endParaRPr lang="en-US"/>
          </a:p>
        </p:txBody>
      </p:sp>
    </p:spTree>
    <p:extLst>
      <p:ext uri="{BB962C8B-B14F-4D97-AF65-F5344CB8AC3E}">
        <p14:creationId xmlns:p14="http://schemas.microsoft.com/office/powerpoint/2010/main" val="3170751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Issues in simulations with multiple growing seasons in one calendar year and how that can be matched to how yields are reported to the FAO.</a:t>
            </a:r>
          </a:p>
          <a:p>
            <a:r>
              <a:rPr lang="en-US" dirty="0"/>
              <a:t>Interpolation issues when interpolating from national statistics to gridded datasets</a:t>
            </a:r>
          </a:p>
          <a:p>
            <a:r>
              <a:rPr lang="en-US" dirty="0"/>
              <a:t>Also issues if production reported falls over two calendar years (as in the case in SH for example). That estimate can then be put in one calendar year or another.</a:t>
            </a:r>
          </a:p>
        </p:txBody>
      </p:sp>
      <p:sp>
        <p:nvSpPr>
          <p:cNvPr id="4" name="Slide Number Placeholder 3"/>
          <p:cNvSpPr>
            <a:spLocks noGrp="1"/>
          </p:cNvSpPr>
          <p:nvPr>
            <p:ph type="sldNum" sz="quarter" idx="5"/>
          </p:nvPr>
        </p:nvSpPr>
        <p:spPr/>
        <p:txBody>
          <a:bodyPr/>
          <a:lstStyle/>
          <a:p>
            <a:fld id="{6FD0E091-02AB-8F48-9752-2F6ACAF30EB6}" type="slidenum">
              <a:rPr lang="en-US" smtClean="0"/>
              <a:t>7</a:t>
            </a:fld>
            <a:endParaRPr lang="en-US"/>
          </a:p>
        </p:txBody>
      </p:sp>
    </p:spTree>
    <p:extLst>
      <p:ext uri="{BB962C8B-B14F-4D97-AF65-F5344CB8AC3E}">
        <p14:creationId xmlns:p14="http://schemas.microsoft.com/office/powerpoint/2010/main" val="1707585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full irrigation does not necessarily mean that the models were never water stressed – depends on individual models.</a:t>
            </a:r>
          </a:p>
          <a:p>
            <a:r>
              <a:rPr lang="en-US" dirty="0"/>
              <a:t>No other management (e.g. pest control, phosphorus fertilizer </a:t>
            </a:r>
            <a:r>
              <a:rPr lang="en-US" dirty="0" err="1"/>
              <a:t>etc</a:t>
            </a:r>
            <a:r>
              <a:rPr lang="en-US" dirty="0"/>
              <a:t>) were input because not all models can simulate complexity of management decisions.</a:t>
            </a:r>
          </a:p>
        </p:txBody>
      </p:sp>
      <p:sp>
        <p:nvSpPr>
          <p:cNvPr id="4" name="Slide Number Placeholder 3"/>
          <p:cNvSpPr>
            <a:spLocks noGrp="1"/>
          </p:cNvSpPr>
          <p:nvPr>
            <p:ph type="sldNum" sz="quarter" idx="5"/>
          </p:nvPr>
        </p:nvSpPr>
        <p:spPr/>
        <p:txBody>
          <a:bodyPr/>
          <a:lstStyle/>
          <a:p>
            <a:fld id="{6FD0E091-02AB-8F48-9752-2F6ACAF30EB6}" type="slidenum">
              <a:rPr lang="en-US" smtClean="0"/>
              <a:t>11</a:t>
            </a:fld>
            <a:endParaRPr lang="en-US"/>
          </a:p>
        </p:txBody>
      </p:sp>
    </p:spTree>
    <p:extLst>
      <p:ext uri="{BB962C8B-B14F-4D97-AF65-F5344CB8AC3E}">
        <p14:creationId xmlns:p14="http://schemas.microsoft.com/office/powerpoint/2010/main" val="2097473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FD0E091-02AB-8F48-9752-2F6ACAF30EB6}" type="slidenum">
              <a:rPr lang="en-US" smtClean="0"/>
              <a:t>12</a:t>
            </a:fld>
            <a:endParaRPr lang="en-US"/>
          </a:p>
        </p:txBody>
      </p:sp>
    </p:spTree>
    <p:extLst>
      <p:ext uri="{BB962C8B-B14F-4D97-AF65-F5344CB8AC3E}">
        <p14:creationId xmlns:p14="http://schemas.microsoft.com/office/powerpoint/2010/main" val="6802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DGVMs implement land use change differently (e.g. an increased cropland fraction in a grid cell can either be at the expense of either grassland or shrubs, or forest, the latter resulting in deforestation; land cover fractions of the non-agricultural land differ between models). Similarly, model-specific assumptions are applied to convert deforested biomass or deforested area and other forest product pools into carbon, and different choices are made regarding the al- location of rangelands as natural vegetation or pastures.” (Friedlingstein et al., 2019; Global Carbon Budget 2019)</a:t>
            </a:r>
            <a:endParaRPr lang="en-US" dirty="0"/>
          </a:p>
          <a:p>
            <a:endParaRPr lang="en-US" dirty="0"/>
          </a:p>
        </p:txBody>
      </p:sp>
      <p:sp>
        <p:nvSpPr>
          <p:cNvPr id="4" name="Slide Number Placeholder 3"/>
          <p:cNvSpPr>
            <a:spLocks noGrp="1"/>
          </p:cNvSpPr>
          <p:nvPr>
            <p:ph type="sldNum" sz="quarter" idx="5"/>
          </p:nvPr>
        </p:nvSpPr>
        <p:spPr/>
        <p:txBody>
          <a:bodyPr/>
          <a:lstStyle/>
          <a:p>
            <a:fld id="{6FD0E091-02AB-8F48-9752-2F6ACAF30EB6}" type="slidenum">
              <a:rPr lang="en-US" smtClean="0"/>
              <a:t>13</a:t>
            </a:fld>
            <a:endParaRPr lang="en-US"/>
          </a:p>
        </p:txBody>
      </p:sp>
    </p:spTree>
    <p:extLst>
      <p:ext uri="{BB962C8B-B14F-4D97-AF65-F5344CB8AC3E}">
        <p14:creationId xmlns:p14="http://schemas.microsoft.com/office/powerpoint/2010/main" val="1464367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DGVMs implement land use change differently (e.g. an increased cropland fraction in a grid cell can either be at the expense of either grassland or shrubs, or forest, the latter resulting in deforestation; land cover fractions of the non-agricultural land differ between models). Similarly, model-specific assumptions are applied to convert deforested biomass or deforested area and other forest product pools into carbon, and different choices are made regarding the al- location of rangelands as natural vegetation or pastures.” (Friedlingstein et al., 2019; Global Carbon Budget 2019)</a:t>
            </a:r>
            <a:endParaRPr lang="en-US" dirty="0"/>
          </a:p>
          <a:p>
            <a:endParaRPr lang="en-US" dirty="0"/>
          </a:p>
        </p:txBody>
      </p:sp>
      <p:sp>
        <p:nvSpPr>
          <p:cNvPr id="4" name="Slide Number Placeholder 3"/>
          <p:cNvSpPr>
            <a:spLocks noGrp="1"/>
          </p:cNvSpPr>
          <p:nvPr>
            <p:ph type="sldNum" sz="quarter" idx="5"/>
          </p:nvPr>
        </p:nvSpPr>
        <p:spPr/>
        <p:txBody>
          <a:bodyPr/>
          <a:lstStyle/>
          <a:p>
            <a:fld id="{6FD0E091-02AB-8F48-9752-2F6ACAF30EB6}" type="slidenum">
              <a:rPr lang="en-US" smtClean="0"/>
              <a:t>14</a:t>
            </a:fld>
            <a:endParaRPr lang="en-US"/>
          </a:p>
        </p:txBody>
      </p:sp>
    </p:spTree>
    <p:extLst>
      <p:ext uri="{BB962C8B-B14F-4D97-AF65-F5344CB8AC3E}">
        <p14:creationId xmlns:p14="http://schemas.microsoft.com/office/powerpoint/2010/main" val="3542638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Cutting: fraction of shoot biomass is removed and remaining root biomass is left.</a:t>
            </a:r>
          </a:p>
        </p:txBody>
      </p:sp>
      <p:sp>
        <p:nvSpPr>
          <p:cNvPr id="4" name="Slide Number Placeholder 3"/>
          <p:cNvSpPr>
            <a:spLocks noGrp="1"/>
          </p:cNvSpPr>
          <p:nvPr>
            <p:ph type="sldNum" sz="quarter" idx="5"/>
          </p:nvPr>
        </p:nvSpPr>
        <p:spPr/>
        <p:txBody>
          <a:bodyPr/>
          <a:lstStyle/>
          <a:p>
            <a:fld id="{6FD0E091-02AB-8F48-9752-2F6ACAF30EB6}" type="slidenum">
              <a:rPr lang="en-US" smtClean="0"/>
              <a:t>29</a:t>
            </a:fld>
            <a:endParaRPr lang="en-US"/>
          </a:p>
        </p:txBody>
      </p:sp>
    </p:spTree>
    <p:extLst>
      <p:ext uri="{BB962C8B-B14F-4D97-AF65-F5344CB8AC3E}">
        <p14:creationId xmlns:p14="http://schemas.microsoft.com/office/powerpoint/2010/main" val="128619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Cutting: fraction of shoot biomass is removed and remaining root biomass is left.</a:t>
            </a:r>
          </a:p>
        </p:txBody>
      </p:sp>
      <p:sp>
        <p:nvSpPr>
          <p:cNvPr id="4" name="Slide Number Placeholder 3"/>
          <p:cNvSpPr>
            <a:spLocks noGrp="1"/>
          </p:cNvSpPr>
          <p:nvPr>
            <p:ph type="sldNum" sz="quarter" idx="5"/>
          </p:nvPr>
        </p:nvSpPr>
        <p:spPr/>
        <p:txBody>
          <a:bodyPr/>
          <a:lstStyle/>
          <a:p>
            <a:fld id="{6FD0E091-02AB-8F48-9752-2F6ACAF30EB6}" type="slidenum">
              <a:rPr lang="en-US" smtClean="0"/>
              <a:t>30</a:t>
            </a:fld>
            <a:endParaRPr lang="en-US"/>
          </a:p>
        </p:txBody>
      </p:sp>
    </p:spTree>
    <p:extLst>
      <p:ext uri="{BB962C8B-B14F-4D97-AF65-F5344CB8AC3E}">
        <p14:creationId xmlns:p14="http://schemas.microsoft.com/office/powerpoint/2010/main" val="693679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AF5B-A4E0-624C-8DF0-E8ADF23B4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7C3D3-C4E8-BD41-AFD8-1FC0ACBCC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33AB1C-470F-A849-96A4-FD98F0364E52}"/>
              </a:ext>
            </a:extLst>
          </p:cNvPr>
          <p:cNvSpPr>
            <a:spLocks noGrp="1"/>
          </p:cNvSpPr>
          <p:nvPr>
            <p:ph type="dt" sz="half" idx="10"/>
          </p:nvPr>
        </p:nvSpPr>
        <p:spPr/>
        <p:txBody>
          <a:bodyPr/>
          <a:lstStyle/>
          <a:p>
            <a:fld id="{4C1BD413-820C-6244-87C5-DCBFDC7FDA5C}" type="datetime1">
              <a:rPr lang="en-US" smtClean="0"/>
              <a:t>2/2/20</a:t>
            </a:fld>
            <a:endParaRPr lang="en-US"/>
          </a:p>
        </p:txBody>
      </p:sp>
      <p:sp>
        <p:nvSpPr>
          <p:cNvPr id="5" name="Footer Placeholder 4">
            <a:extLst>
              <a:ext uri="{FF2B5EF4-FFF2-40B4-BE49-F238E27FC236}">
                <a16:creationId xmlns:a16="http://schemas.microsoft.com/office/drawing/2014/main" id="{638A52CE-E45A-6942-8A82-9E2A8FA5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9DB75-C419-0940-8DBB-E42F7832973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4206658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A723-63BF-2C4D-8107-3A724E5C7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C90692-3001-D843-8BCD-97CB71B56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441A5-9557-6D4B-AEDB-60FECBD2C2E9}"/>
              </a:ext>
            </a:extLst>
          </p:cNvPr>
          <p:cNvSpPr>
            <a:spLocks noGrp="1"/>
          </p:cNvSpPr>
          <p:nvPr>
            <p:ph type="dt" sz="half" idx="10"/>
          </p:nvPr>
        </p:nvSpPr>
        <p:spPr/>
        <p:txBody>
          <a:bodyPr/>
          <a:lstStyle/>
          <a:p>
            <a:fld id="{6A3E60EA-38C4-2A45-9F3F-0B75BD1CC6FA}" type="datetime1">
              <a:rPr lang="en-US" smtClean="0"/>
              <a:t>2/2/20</a:t>
            </a:fld>
            <a:endParaRPr lang="en-US"/>
          </a:p>
        </p:txBody>
      </p:sp>
      <p:sp>
        <p:nvSpPr>
          <p:cNvPr id="5" name="Footer Placeholder 4">
            <a:extLst>
              <a:ext uri="{FF2B5EF4-FFF2-40B4-BE49-F238E27FC236}">
                <a16:creationId xmlns:a16="http://schemas.microsoft.com/office/drawing/2014/main" id="{83ED92BB-FC6A-6D48-B1A0-91750745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46DE7-D805-B044-B101-9F8072421A9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98699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152DE-B920-DB4D-A4A4-9B1C0B994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3613A-A37E-0047-ACCA-341635D68B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EEF37-172A-1C41-8ADF-5711BFE96391}"/>
              </a:ext>
            </a:extLst>
          </p:cNvPr>
          <p:cNvSpPr>
            <a:spLocks noGrp="1"/>
          </p:cNvSpPr>
          <p:nvPr>
            <p:ph type="dt" sz="half" idx="10"/>
          </p:nvPr>
        </p:nvSpPr>
        <p:spPr/>
        <p:txBody>
          <a:bodyPr/>
          <a:lstStyle/>
          <a:p>
            <a:fld id="{A7959C81-AEA0-5F4B-B054-BCA705F20481}" type="datetime1">
              <a:rPr lang="en-US" smtClean="0"/>
              <a:t>2/2/20</a:t>
            </a:fld>
            <a:endParaRPr lang="en-US"/>
          </a:p>
        </p:txBody>
      </p:sp>
      <p:sp>
        <p:nvSpPr>
          <p:cNvPr id="5" name="Footer Placeholder 4">
            <a:extLst>
              <a:ext uri="{FF2B5EF4-FFF2-40B4-BE49-F238E27FC236}">
                <a16:creationId xmlns:a16="http://schemas.microsoft.com/office/drawing/2014/main" id="{F5E95F5C-4305-8947-AFAF-6F9D9AB11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0093C-716C-C743-AD8A-F220A49B9EAB}"/>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80559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7431-5EF7-9747-BBE4-637F44F2B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17DB4-90B4-3C46-AE08-4C224376B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8B29C-619D-0145-BA7B-609D213143A4}"/>
              </a:ext>
            </a:extLst>
          </p:cNvPr>
          <p:cNvSpPr>
            <a:spLocks noGrp="1"/>
          </p:cNvSpPr>
          <p:nvPr>
            <p:ph type="dt" sz="half" idx="10"/>
          </p:nvPr>
        </p:nvSpPr>
        <p:spPr/>
        <p:txBody>
          <a:bodyPr/>
          <a:lstStyle/>
          <a:p>
            <a:fld id="{1FA2779A-D84D-554E-8F40-B011F75280C9}" type="datetime1">
              <a:rPr lang="en-US" smtClean="0"/>
              <a:t>2/2/20</a:t>
            </a:fld>
            <a:endParaRPr lang="en-US"/>
          </a:p>
        </p:txBody>
      </p:sp>
      <p:sp>
        <p:nvSpPr>
          <p:cNvPr id="5" name="Footer Placeholder 4">
            <a:extLst>
              <a:ext uri="{FF2B5EF4-FFF2-40B4-BE49-F238E27FC236}">
                <a16:creationId xmlns:a16="http://schemas.microsoft.com/office/drawing/2014/main" id="{3D72BBC9-8AF4-FE4D-AD9A-917D46AC3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BBC76-4973-DB4B-8043-289DBFE77F18}"/>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9668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55B-2960-F041-92C0-96C707B8E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058CE-F6FF-4D43-BBD1-9CD75BB83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DDA0EA-D309-AF4B-8A67-D6BBAEA51ECB}"/>
              </a:ext>
            </a:extLst>
          </p:cNvPr>
          <p:cNvSpPr>
            <a:spLocks noGrp="1"/>
          </p:cNvSpPr>
          <p:nvPr>
            <p:ph type="dt" sz="half" idx="10"/>
          </p:nvPr>
        </p:nvSpPr>
        <p:spPr/>
        <p:txBody>
          <a:bodyPr/>
          <a:lstStyle/>
          <a:p>
            <a:fld id="{58FBA79D-455A-1C44-BE1A-BE5137885FC9}" type="datetime1">
              <a:rPr lang="en-US" smtClean="0"/>
              <a:t>2/2/20</a:t>
            </a:fld>
            <a:endParaRPr lang="en-US"/>
          </a:p>
        </p:txBody>
      </p:sp>
      <p:sp>
        <p:nvSpPr>
          <p:cNvPr id="5" name="Footer Placeholder 4">
            <a:extLst>
              <a:ext uri="{FF2B5EF4-FFF2-40B4-BE49-F238E27FC236}">
                <a16:creationId xmlns:a16="http://schemas.microsoft.com/office/drawing/2014/main" id="{3F928320-731F-B74E-BDE2-FA1EA966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E70F-CF70-A04E-A5F4-C9EDA4E08842}"/>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40466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8B4E-AC70-3942-8B3F-041E51BF3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FE2D3-34B0-834D-A6DD-16061AC27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9736D6-FF91-D94F-B8F0-DA5915076E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E09-30C2-0543-AD73-722C423AAA52}"/>
              </a:ext>
            </a:extLst>
          </p:cNvPr>
          <p:cNvSpPr>
            <a:spLocks noGrp="1"/>
          </p:cNvSpPr>
          <p:nvPr>
            <p:ph type="dt" sz="half" idx="10"/>
          </p:nvPr>
        </p:nvSpPr>
        <p:spPr/>
        <p:txBody>
          <a:bodyPr/>
          <a:lstStyle/>
          <a:p>
            <a:fld id="{A26AE36A-45A3-A24E-9985-9C358D97A4E6}" type="datetime1">
              <a:rPr lang="en-US" smtClean="0"/>
              <a:t>2/2/20</a:t>
            </a:fld>
            <a:endParaRPr lang="en-US"/>
          </a:p>
        </p:txBody>
      </p:sp>
      <p:sp>
        <p:nvSpPr>
          <p:cNvPr id="6" name="Footer Placeholder 5">
            <a:extLst>
              <a:ext uri="{FF2B5EF4-FFF2-40B4-BE49-F238E27FC236}">
                <a16:creationId xmlns:a16="http://schemas.microsoft.com/office/drawing/2014/main" id="{B1E0A2A5-0E52-B649-AE1E-F47E0D17E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36216-32F3-3448-B3C1-A72CB551D70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95031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95-270E-3349-97E2-9042D185C3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ECC8F-ED59-DF42-911E-B439A231F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9BFFA-7C8E-4244-90DB-D3ACFC0661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768FA0-015D-D94E-A8C8-8DCE727B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4C045-D1EF-D344-AD16-703ABD1DE8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16D1D-17AF-E24E-AA6C-B773AB67C4DB}"/>
              </a:ext>
            </a:extLst>
          </p:cNvPr>
          <p:cNvSpPr>
            <a:spLocks noGrp="1"/>
          </p:cNvSpPr>
          <p:nvPr>
            <p:ph type="dt" sz="half" idx="10"/>
          </p:nvPr>
        </p:nvSpPr>
        <p:spPr/>
        <p:txBody>
          <a:bodyPr/>
          <a:lstStyle/>
          <a:p>
            <a:fld id="{DB91B40D-AAA1-FA40-A1A6-8E9CBDC6EA93}" type="datetime1">
              <a:rPr lang="en-US" smtClean="0"/>
              <a:t>2/2/20</a:t>
            </a:fld>
            <a:endParaRPr lang="en-US"/>
          </a:p>
        </p:txBody>
      </p:sp>
      <p:sp>
        <p:nvSpPr>
          <p:cNvPr id="8" name="Footer Placeholder 7">
            <a:extLst>
              <a:ext uri="{FF2B5EF4-FFF2-40B4-BE49-F238E27FC236}">
                <a16:creationId xmlns:a16="http://schemas.microsoft.com/office/drawing/2014/main" id="{60E56EA7-DE7D-3548-8829-757A0EF5A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B0645E-4930-C143-9329-D2CCCE26CA1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8225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D7EB-D2B4-674B-A67E-35EDCC9CF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0610BF-7365-6840-95A6-E7D863E2AF3E}"/>
              </a:ext>
            </a:extLst>
          </p:cNvPr>
          <p:cNvSpPr>
            <a:spLocks noGrp="1"/>
          </p:cNvSpPr>
          <p:nvPr>
            <p:ph type="dt" sz="half" idx="10"/>
          </p:nvPr>
        </p:nvSpPr>
        <p:spPr/>
        <p:txBody>
          <a:bodyPr/>
          <a:lstStyle/>
          <a:p>
            <a:fld id="{46B78F24-1023-7D48-9381-33489FDF8C86}" type="datetime1">
              <a:rPr lang="en-US" smtClean="0"/>
              <a:t>2/2/20</a:t>
            </a:fld>
            <a:endParaRPr lang="en-US"/>
          </a:p>
        </p:txBody>
      </p:sp>
      <p:sp>
        <p:nvSpPr>
          <p:cNvPr id="4" name="Footer Placeholder 3">
            <a:extLst>
              <a:ext uri="{FF2B5EF4-FFF2-40B4-BE49-F238E27FC236}">
                <a16:creationId xmlns:a16="http://schemas.microsoft.com/office/drawing/2014/main" id="{E2C99642-C33F-974D-A887-1FDC0BA9FB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7ABB-EA43-1643-8BCA-E49D2B4EB789}"/>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55251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9B202-0ED4-3C47-9950-39722B8B8AB0}"/>
              </a:ext>
            </a:extLst>
          </p:cNvPr>
          <p:cNvSpPr>
            <a:spLocks noGrp="1"/>
          </p:cNvSpPr>
          <p:nvPr>
            <p:ph type="dt" sz="half" idx="10"/>
          </p:nvPr>
        </p:nvSpPr>
        <p:spPr/>
        <p:txBody>
          <a:bodyPr/>
          <a:lstStyle/>
          <a:p>
            <a:fld id="{D684ED3C-0E5B-8143-91AE-56106C03B103}" type="datetime1">
              <a:rPr lang="en-US" smtClean="0"/>
              <a:t>2/2/20</a:t>
            </a:fld>
            <a:endParaRPr lang="en-US"/>
          </a:p>
        </p:txBody>
      </p:sp>
      <p:sp>
        <p:nvSpPr>
          <p:cNvPr id="3" name="Footer Placeholder 2">
            <a:extLst>
              <a:ext uri="{FF2B5EF4-FFF2-40B4-BE49-F238E27FC236}">
                <a16:creationId xmlns:a16="http://schemas.microsoft.com/office/drawing/2014/main" id="{B9BE5EEA-B848-F54F-A3DA-A0083DB2A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C422F8-7DEE-2D4D-B01D-64B82477837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215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4907-72C7-DD47-B919-8F91AF06E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E17C4B-C6BA-9246-9610-31E5BD3EE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11F33-A4BD-A940-8D17-CF40ABE6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B8CAB-2AC9-0E49-BC72-2EBF0559D3A3}"/>
              </a:ext>
            </a:extLst>
          </p:cNvPr>
          <p:cNvSpPr>
            <a:spLocks noGrp="1"/>
          </p:cNvSpPr>
          <p:nvPr>
            <p:ph type="dt" sz="half" idx="10"/>
          </p:nvPr>
        </p:nvSpPr>
        <p:spPr/>
        <p:txBody>
          <a:bodyPr/>
          <a:lstStyle/>
          <a:p>
            <a:fld id="{F06F32AC-AC84-264A-B47C-4B89D1EF3825}" type="datetime1">
              <a:rPr lang="en-US" smtClean="0"/>
              <a:t>2/2/20</a:t>
            </a:fld>
            <a:endParaRPr lang="en-US"/>
          </a:p>
        </p:txBody>
      </p:sp>
      <p:sp>
        <p:nvSpPr>
          <p:cNvPr id="6" name="Footer Placeholder 5">
            <a:extLst>
              <a:ext uri="{FF2B5EF4-FFF2-40B4-BE49-F238E27FC236}">
                <a16:creationId xmlns:a16="http://schemas.microsoft.com/office/drawing/2014/main" id="{C1C18EF9-62BE-A741-A277-C682237CFA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2E167-054E-3B4E-A567-05602DB4BB0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6554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74A3-45F2-FC45-97FA-38EB01B054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A98FC3-328A-744A-A0A7-817A7009E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2F678-EB11-A749-A316-BD7123453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A0BAC-574F-DB4D-A727-3A08248C4717}"/>
              </a:ext>
            </a:extLst>
          </p:cNvPr>
          <p:cNvSpPr>
            <a:spLocks noGrp="1"/>
          </p:cNvSpPr>
          <p:nvPr>
            <p:ph type="dt" sz="half" idx="10"/>
          </p:nvPr>
        </p:nvSpPr>
        <p:spPr/>
        <p:txBody>
          <a:bodyPr/>
          <a:lstStyle/>
          <a:p>
            <a:fld id="{F3A54B03-6B5B-2B43-BC53-EA01905FAE88}" type="datetime1">
              <a:rPr lang="en-US" smtClean="0"/>
              <a:t>2/2/20</a:t>
            </a:fld>
            <a:endParaRPr lang="en-US"/>
          </a:p>
        </p:txBody>
      </p:sp>
      <p:sp>
        <p:nvSpPr>
          <p:cNvPr id="6" name="Footer Placeholder 5">
            <a:extLst>
              <a:ext uri="{FF2B5EF4-FFF2-40B4-BE49-F238E27FC236}">
                <a16:creationId xmlns:a16="http://schemas.microsoft.com/office/drawing/2014/main" id="{5D2608D6-C066-5948-BF6B-7D921564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72929-8984-C741-B0EB-094D09B4B474}"/>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16884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971C8-8785-0647-96E5-01CCC5618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C0A96-6ED6-8849-8BED-FE59176F7F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FE17C-8D94-8046-B4FD-FE2276410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2BAFA-1711-9F44-9DBF-AEB4EFBE228F}" type="datetime1">
              <a:rPr lang="en-US" smtClean="0"/>
              <a:t>2/2/20</a:t>
            </a:fld>
            <a:endParaRPr lang="en-US"/>
          </a:p>
        </p:txBody>
      </p:sp>
      <p:sp>
        <p:nvSpPr>
          <p:cNvPr id="5" name="Footer Placeholder 4">
            <a:extLst>
              <a:ext uri="{FF2B5EF4-FFF2-40B4-BE49-F238E27FC236}">
                <a16:creationId xmlns:a16="http://schemas.microsoft.com/office/drawing/2014/main" id="{3C08FFE6-8A3F-1E43-8F2C-72E23C3D5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62D274-52A9-844B-95F7-04E516E34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EA2A3-9E4C-0E40-A1FD-275CDDA6F426}" type="slidenum">
              <a:rPr lang="en-US" smtClean="0"/>
              <a:t>‹#›</a:t>
            </a:fld>
            <a:endParaRPr lang="en-US"/>
          </a:p>
        </p:txBody>
      </p:sp>
    </p:spTree>
    <p:extLst>
      <p:ext uri="{BB962C8B-B14F-4D97-AF65-F5344CB8AC3E}">
        <p14:creationId xmlns:p14="http://schemas.microsoft.com/office/powerpoint/2010/main" val="10833463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uh.umd.edu/index.s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lp.earth/how-we-work/working-groups/large-scale-behavioural-models-land-use-change"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cordis.europa.eu/project/id/242564"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forge.ipsl.jussieu.fr/orchidee/wiki/DevelopmentActivities/ORCHIDEE-DOFOC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ordis.europa.eu/project/id/242564"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gmip.or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agmip.org/aggrid-ggcmi/"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A100A2-25C1-DB42-9AF3-A2A5DE7C5D65}"/>
              </a:ext>
            </a:extLst>
          </p:cNvPr>
          <p:cNvSpPr>
            <a:spLocks noGrp="1"/>
          </p:cNvSpPr>
          <p:nvPr>
            <p:ph type="subTitle" idx="1"/>
          </p:nvPr>
        </p:nvSpPr>
        <p:spPr>
          <a:xfrm>
            <a:off x="1524000" y="3992969"/>
            <a:ext cx="9144000" cy="1655762"/>
          </a:xfrm>
        </p:spPr>
        <p:txBody>
          <a:bodyPr/>
          <a:lstStyle/>
          <a:p>
            <a:r>
              <a:rPr lang="en-US" dirty="0"/>
              <a:t>Instructor</a:t>
            </a:r>
            <a:r>
              <a:rPr lang="en-US"/>
              <a:t>: Dr </a:t>
            </a:r>
            <a:r>
              <a:rPr lang="en-US" dirty="0"/>
              <a:t>Natasha </a:t>
            </a:r>
            <a:r>
              <a:rPr lang="en-US" dirty="0" err="1"/>
              <a:t>MacBean</a:t>
            </a:r>
            <a:endParaRPr lang="en-US" dirty="0"/>
          </a:p>
        </p:txBody>
      </p:sp>
      <p:sp>
        <p:nvSpPr>
          <p:cNvPr id="6" name="Title 1">
            <a:extLst>
              <a:ext uri="{FF2B5EF4-FFF2-40B4-BE49-F238E27FC236}">
                <a16:creationId xmlns:a16="http://schemas.microsoft.com/office/drawing/2014/main" id="{7D5DFE5D-A350-3F41-9F5D-AA908A0D2CE3}"/>
              </a:ext>
            </a:extLst>
          </p:cNvPr>
          <p:cNvSpPr>
            <a:spLocks noGrp="1"/>
          </p:cNvSpPr>
          <p:nvPr>
            <p:ph type="ctrTitle"/>
          </p:nvPr>
        </p:nvSpPr>
        <p:spPr>
          <a:xfrm>
            <a:off x="0" y="1234465"/>
            <a:ext cx="12192000" cy="2387600"/>
          </a:xfrm>
        </p:spPr>
        <p:txBody>
          <a:bodyPr>
            <a:normAutofit fontScale="90000"/>
          </a:bodyPr>
          <a:lstStyle/>
          <a:p>
            <a:pPr>
              <a:lnSpc>
                <a:spcPct val="150000"/>
              </a:lnSpc>
              <a:spcBef>
                <a:spcPts val="600"/>
              </a:spcBef>
              <a:spcAft>
                <a:spcPts val="600"/>
              </a:spcAft>
            </a:pPr>
            <a:r>
              <a:rPr lang="en-US" sz="4400" dirty="0"/>
              <a:t>G440/540 Terrestrial Ecosystem Modeling</a:t>
            </a:r>
            <a:br>
              <a:rPr lang="en-US" dirty="0"/>
            </a:br>
            <a:r>
              <a:rPr lang="en-US" b="1" dirty="0"/>
              <a:t>Agriculture, Land Cover Change and Land Management in TEMs</a:t>
            </a:r>
            <a:r>
              <a:rPr lang="en-US" b="1" dirty="0">
                <a:solidFill>
                  <a:srgbClr val="FF0000"/>
                </a:solidFill>
              </a:rPr>
              <a:t>*</a:t>
            </a:r>
          </a:p>
        </p:txBody>
      </p:sp>
      <p:sp>
        <p:nvSpPr>
          <p:cNvPr id="2" name="Slide Number Placeholder 1">
            <a:extLst>
              <a:ext uri="{FF2B5EF4-FFF2-40B4-BE49-F238E27FC236}">
                <a16:creationId xmlns:a16="http://schemas.microsoft.com/office/drawing/2014/main" id="{6F5757F9-48C8-884E-9E15-330D998659C8}"/>
              </a:ext>
            </a:extLst>
          </p:cNvPr>
          <p:cNvSpPr>
            <a:spLocks noGrp="1"/>
          </p:cNvSpPr>
          <p:nvPr>
            <p:ph type="sldNum" sz="quarter" idx="12"/>
          </p:nvPr>
        </p:nvSpPr>
        <p:spPr/>
        <p:txBody>
          <a:bodyPr/>
          <a:lstStyle/>
          <a:p>
            <a:fld id="{0D3EA2A3-9E4C-0E40-A1FD-275CDDA6F426}" type="slidenum">
              <a:rPr lang="en-US" smtClean="0"/>
              <a:t>1</a:t>
            </a:fld>
            <a:endParaRPr lang="en-US"/>
          </a:p>
        </p:txBody>
      </p:sp>
    </p:spTree>
    <p:extLst>
      <p:ext uri="{BB962C8B-B14F-4D97-AF65-F5344CB8AC3E}">
        <p14:creationId xmlns:p14="http://schemas.microsoft.com/office/powerpoint/2010/main" val="158507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F9C5-7378-9E43-AD68-CB4A915E69A3}"/>
              </a:ext>
            </a:extLst>
          </p:cNvPr>
          <p:cNvSpPr>
            <a:spLocks noGrp="1"/>
          </p:cNvSpPr>
          <p:nvPr>
            <p:ph type="title"/>
          </p:nvPr>
        </p:nvSpPr>
        <p:spPr>
          <a:xfrm>
            <a:off x="383088" y="0"/>
            <a:ext cx="10515600" cy="1325563"/>
          </a:xfrm>
        </p:spPr>
        <p:txBody>
          <a:bodyPr/>
          <a:lstStyle/>
          <a:p>
            <a:r>
              <a:rPr lang="en-US" dirty="0"/>
              <a:t>Global Gridded Crop Model </a:t>
            </a:r>
            <a:r>
              <a:rPr lang="en-US" dirty="0" err="1"/>
              <a:t>Intercomparison</a:t>
            </a:r>
            <a:endParaRPr lang="en-US" dirty="0"/>
          </a:p>
        </p:txBody>
      </p:sp>
      <p:sp>
        <p:nvSpPr>
          <p:cNvPr id="4" name="Slide Number Placeholder 3">
            <a:extLst>
              <a:ext uri="{FF2B5EF4-FFF2-40B4-BE49-F238E27FC236}">
                <a16:creationId xmlns:a16="http://schemas.microsoft.com/office/drawing/2014/main" id="{01E07758-796F-5B42-8804-52A92BC3D60E}"/>
              </a:ext>
            </a:extLst>
          </p:cNvPr>
          <p:cNvSpPr>
            <a:spLocks noGrp="1"/>
          </p:cNvSpPr>
          <p:nvPr>
            <p:ph type="sldNum" sz="quarter" idx="12"/>
          </p:nvPr>
        </p:nvSpPr>
        <p:spPr/>
        <p:txBody>
          <a:bodyPr/>
          <a:lstStyle/>
          <a:p>
            <a:fld id="{0D3EA2A3-9E4C-0E40-A1FD-275CDDA6F426}" type="slidenum">
              <a:rPr lang="en-US" smtClean="0"/>
              <a:t>10</a:t>
            </a:fld>
            <a:endParaRPr lang="en-US"/>
          </a:p>
        </p:txBody>
      </p:sp>
      <p:sp>
        <p:nvSpPr>
          <p:cNvPr id="5" name="TextBox 4">
            <a:extLst>
              <a:ext uri="{FF2B5EF4-FFF2-40B4-BE49-F238E27FC236}">
                <a16:creationId xmlns:a16="http://schemas.microsoft.com/office/drawing/2014/main" id="{E3B81E0F-B69A-E447-9A21-784F81B8877B}"/>
              </a:ext>
            </a:extLst>
          </p:cNvPr>
          <p:cNvSpPr txBox="1"/>
          <p:nvPr/>
        </p:nvSpPr>
        <p:spPr>
          <a:xfrm>
            <a:off x="8383044" y="6420529"/>
            <a:ext cx="3198312" cy="369332"/>
          </a:xfrm>
          <a:prstGeom prst="rect">
            <a:avLst/>
          </a:prstGeom>
          <a:noFill/>
        </p:spPr>
        <p:txBody>
          <a:bodyPr wrap="square" rtlCol="0">
            <a:spAutoFit/>
          </a:bodyPr>
          <a:lstStyle/>
          <a:p>
            <a:r>
              <a:rPr lang="en-US" i="1" dirty="0"/>
              <a:t>Müller et al. (2017; 2019)</a:t>
            </a:r>
          </a:p>
        </p:txBody>
      </p:sp>
      <p:sp>
        <p:nvSpPr>
          <p:cNvPr id="8" name="Content Placeholder 7">
            <a:extLst>
              <a:ext uri="{FF2B5EF4-FFF2-40B4-BE49-F238E27FC236}">
                <a16:creationId xmlns:a16="http://schemas.microsoft.com/office/drawing/2014/main" id="{DA640397-7696-DC4A-BD08-69A11200C0B8}"/>
              </a:ext>
            </a:extLst>
          </p:cNvPr>
          <p:cNvSpPr>
            <a:spLocks noGrp="1"/>
          </p:cNvSpPr>
          <p:nvPr>
            <p:ph idx="1"/>
          </p:nvPr>
        </p:nvSpPr>
        <p:spPr>
          <a:xfrm>
            <a:off x="838200" y="1325563"/>
            <a:ext cx="10515600" cy="704633"/>
          </a:xfrm>
        </p:spPr>
        <p:txBody>
          <a:bodyPr/>
          <a:lstStyle/>
          <a:p>
            <a:r>
              <a:rPr lang="en-US" dirty="0"/>
              <a:t>Phase 1: predicted yield of four main crops (plus many additional)</a:t>
            </a:r>
          </a:p>
        </p:txBody>
      </p:sp>
      <p:pic>
        <p:nvPicPr>
          <p:cNvPr id="10" name="Picture 9">
            <a:extLst>
              <a:ext uri="{FF2B5EF4-FFF2-40B4-BE49-F238E27FC236}">
                <a16:creationId xmlns:a16="http://schemas.microsoft.com/office/drawing/2014/main" id="{AD3265E8-8265-5A48-B965-29A485A81D0F}"/>
              </a:ext>
            </a:extLst>
          </p:cNvPr>
          <p:cNvPicPr>
            <a:picLocks noChangeAspect="1"/>
          </p:cNvPicPr>
          <p:nvPr/>
        </p:nvPicPr>
        <p:blipFill>
          <a:blip r:embed="rId2"/>
          <a:stretch>
            <a:fillRect/>
          </a:stretch>
        </p:blipFill>
        <p:spPr>
          <a:xfrm>
            <a:off x="3126288" y="1959193"/>
            <a:ext cx="5029200" cy="4737100"/>
          </a:xfrm>
          <a:prstGeom prst="rect">
            <a:avLst/>
          </a:prstGeom>
        </p:spPr>
      </p:pic>
    </p:spTree>
    <p:extLst>
      <p:ext uri="{BB962C8B-B14F-4D97-AF65-F5344CB8AC3E}">
        <p14:creationId xmlns:p14="http://schemas.microsoft.com/office/powerpoint/2010/main" val="4285244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F9C5-7378-9E43-AD68-CB4A915E69A3}"/>
              </a:ext>
            </a:extLst>
          </p:cNvPr>
          <p:cNvSpPr>
            <a:spLocks noGrp="1"/>
          </p:cNvSpPr>
          <p:nvPr>
            <p:ph type="title"/>
          </p:nvPr>
        </p:nvSpPr>
        <p:spPr/>
        <p:txBody>
          <a:bodyPr/>
          <a:lstStyle/>
          <a:p>
            <a:r>
              <a:rPr lang="en-US" dirty="0"/>
              <a:t>Global Gridded Crop Model </a:t>
            </a:r>
            <a:r>
              <a:rPr lang="en-US" dirty="0" err="1"/>
              <a:t>Intercomparison</a:t>
            </a:r>
            <a:endParaRPr lang="en-US" dirty="0"/>
          </a:p>
        </p:txBody>
      </p:sp>
      <p:sp>
        <p:nvSpPr>
          <p:cNvPr id="3" name="Content Placeholder 2">
            <a:extLst>
              <a:ext uri="{FF2B5EF4-FFF2-40B4-BE49-F238E27FC236}">
                <a16:creationId xmlns:a16="http://schemas.microsoft.com/office/drawing/2014/main" id="{D162FE4E-24A1-0B49-B272-0A5D98EB35D6}"/>
              </a:ext>
            </a:extLst>
          </p:cNvPr>
          <p:cNvSpPr>
            <a:spLocks noGrp="1"/>
          </p:cNvSpPr>
          <p:nvPr>
            <p:ph idx="1"/>
          </p:nvPr>
        </p:nvSpPr>
        <p:spPr>
          <a:xfrm>
            <a:off x="838200" y="1575103"/>
            <a:ext cx="10515600" cy="4474967"/>
          </a:xfrm>
        </p:spPr>
        <p:txBody>
          <a:bodyPr>
            <a:normAutofit fontScale="85000" lnSpcReduction="20000"/>
          </a:bodyPr>
          <a:lstStyle/>
          <a:p>
            <a:r>
              <a:rPr lang="en-US" sz="2400" dirty="0"/>
              <a:t>1</a:t>
            </a:r>
            <a:r>
              <a:rPr lang="en-US" sz="2400" baseline="30000" dirty="0"/>
              <a:t>st</a:t>
            </a:r>
            <a:r>
              <a:rPr lang="en-US" sz="2400" dirty="0"/>
              <a:t> phase </a:t>
            </a:r>
            <a:r>
              <a:rPr lang="en-US" sz="2400" dirty="0">
                <a:sym typeface="Wingdings" pitchFamily="2" charset="2"/>
              </a:rPr>
              <a:t> </a:t>
            </a:r>
            <a:r>
              <a:rPr lang="en-US" sz="2400" dirty="0"/>
              <a:t>3 sets of experiments:</a:t>
            </a:r>
          </a:p>
          <a:p>
            <a:pPr lvl="1"/>
            <a:r>
              <a:rPr lang="en-US" sz="2000" dirty="0"/>
              <a:t>“</a:t>
            </a:r>
            <a:r>
              <a:rPr lang="en-US" sz="2000" i="1" dirty="0"/>
              <a:t>default</a:t>
            </a:r>
            <a:r>
              <a:rPr lang="en-US" sz="2000" dirty="0"/>
              <a:t>”: Model’s own parameterizations and assumptions</a:t>
            </a:r>
          </a:p>
          <a:p>
            <a:pPr lvl="1"/>
            <a:r>
              <a:rPr lang="en-US" sz="2000" dirty="0"/>
              <a:t>“</a:t>
            </a:r>
            <a:r>
              <a:rPr lang="en-US" sz="2000" i="1" dirty="0" err="1"/>
              <a:t>fullharm</a:t>
            </a:r>
            <a:r>
              <a:rPr lang="en-US" sz="2000" dirty="0"/>
              <a:t>”: Harmonized growing seasons (i.e., with supplied planting and harvest dates) and fertilizer inputs</a:t>
            </a:r>
          </a:p>
          <a:p>
            <a:pPr lvl="1"/>
            <a:r>
              <a:rPr lang="en-US" sz="2000" dirty="0"/>
              <a:t>“</a:t>
            </a:r>
            <a:r>
              <a:rPr lang="en-US" sz="2000" i="1" dirty="0"/>
              <a:t>harm-</a:t>
            </a:r>
            <a:r>
              <a:rPr lang="en-US" sz="2000" i="1" dirty="0" err="1"/>
              <a:t>suffN</a:t>
            </a:r>
            <a:r>
              <a:rPr lang="en-US" sz="2000" dirty="0"/>
              <a:t>”: harmonized growing seasons but assuming the absence of nutrient limitation</a:t>
            </a:r>
            <a:endParaRPr lang="en-US" sz="2400" dirty="0"/>
          </a:p>
          <a:p>
            <a:r>
              <a:rPr lang="en-US" sz="2400" dirty="0"/>
              <a:t>Also rain-fed “</a:t>
            </a:r>
            <a:r>
              <a:rPr lang="en-US" sz="2400" dirty="0" err="1"/>
              <a:t>noirr</a:t>
            </a:r>
            <a:r>
              <a:rPr lang="en-US" sz="2400" dirty="0"/>
              <a:t>” vs full irrigation “</a:t>
            </a:r>
            <a:r>
              <a:rPr lang="en-US" sz="2400" dirty="0" err="1"/>
              <a:t>firr</a:t>
            </a:r>
            <a:r>
              <a:rPr lang="en-US" sz="2400" dirty="0"/>
              <a:t>”</a:t>
            </a:r>
          </a:p>
          <a:p>
            <a:r>
              <a:rPr lang="en-US" sz="2400" dirty="0"/>
              <a:t>Limited input data (weather, soil data and N fertilizer)</a:t>
            </a:r>
          </a:p>
          <a:p>
            <a:r>
              <a:rPr lang="en-US" sz="2400" dirty="0"/>
              <a:t>Cropping calendars come from: FAO statistics</a:t>
            </a:r>
          </a:p>
          <a:p>
            <a:r>
              <a:rPr lang="en-US" sz="2400" dirty="0"/>
              <a:t>Because of data and model-data comparison issues, focus on:</a:t>
            </a:r>
          </a:p>
          <a:p>
            <a:pPr lvl="1"/>
            <a:r>
              <a:rPr lang="en-US" sz="2000" dirty="0"/>
              <a:t>national to global yield estimates, </a:t>
            </a:r>
          </a:p>
          <a:p>
            <a:pPr lvl="1"/>
            <a:r>
              <a:rPr lang="en-US" sz="2000" dirty="0"/>
              <a:t>temporal variability, </a:t>
            </a:r>
          </a:p>
          <a:p>
            <a:pPr lvl="1"/>
            <a:r>
              <a:rPr lang="en-US" sz="2000" dirty="0"/>
              <a:t>Spatial variability related to environmental gradients and fertilizer inputs</a:t>
            </a:r>
          </a:p>
          <a:p>
            <a:pPr lvl="1"/>
            <a:r>
              <a:rPr lang="en-US" sz="2000" dirty="0"/>
              <a:t>Higher weight to highly productive areas</a:t>
            </a:r>
          </a:p>
          <a:p>
            <a:pPr>
              <a:buFont typeface="Wingdings" pitchFamily="2" charset="2"/>
              <a:buChar char="Ø"/>
            </a:pPr>
            <a:endParaRPr lang="en-US" sz="2400" dirty="0">
              <a:solidFill>
                <a:schemeClr val="accent6"/>
              </a:solidFill>
            </a:endParaRPr>
          </a:p>
          <a:p>
            <a:pPr>
              <a:buFont typeface="Wingdings" pitchFamily="2" charset="2"/>
              <a:buChar char="Ø"/>
            </a:pPr>
            <a:r>
              <a:rPr lang="en-US" dirty="0">
                <a:solidFill>
                  <a:schemeClr val="accent6"/>
                </a:solidFill>
              </a:rPr>
              <a:t>Better than statistical models, but limited predictive power in regions driven more by management/pest control than weather variability.</a:t>
            </a:r>
          </a:p>
          <a:p>
            <a:pPr lvl="1"/>
            <a:endParaRPr lang="en-US" sz="2000" dirty="0"/>
          </a:p>
        </p:txBody>
      </p:sp>
      <p:sp>
        <p:nvSpPr>
          <p:cNvPr id="4" name="Slide Number Placeholder 3">
            <a:extLst>
              <a:ext uri="{FF2B5EF4-FFF2-40B4-BE49-F238E27FC236}">
                <a16:creationId xmlns:a16="http://schemas.microsoft.com/office/drawing/2014/main" id="{01E07758-796F-5B42-8804-52A92BC3D60E}"/>
              </a:ext>
            </a:extLst>
          </p:cNvPr>
          <p:cNvSpPr>
            <a:spLocks noGrp="1"/>
          </p:cNvSpPr>
          <p:nvPr>
            <p:ph type="sldNum" sz="quarter" idx="12"/>
          </p:nvPr>
        </p:nvSpPr>
        <p:spPr/>
        <p:txBody>
          <a:bodyPr/>
          <a:lstStyle/>
          <a:p>
            <a:fld id="{0D3EA2A3-9E4C-0E40-A1FD-275CDDA6F426}" type="slidenum">
              <a:rPr lang="en-US" smtClean="0"/>
              <a:t>11</a:t>
            </a:fld>
            <a:endParaRPr lang="en-US"/>
          </a:p>
        </p:txBody>
      </p:sp>
      <p:sp>
        <p:nvSpPr>
          <p:cNvPr id="5" name="TextBox 4">
            <a:extLst>
              <a:ext uri="{FF2B5EF4-FFF2-40B4-BE49-F238E27FC236}">
                <a16:creationId xmlns:a16="http://schemas.microsoft.com/office/drawing/2014/main" id="{E3B81E0F-B69A-E447-9A21-784F81B8877B}"/>
              </a:ext>
            </a:extLst>
          </p:cNvPr>
          <p:cNvSpPr txBox="1"/>
          <p:nvPr/>
        </p:nvSpPr>
        <p:spPr>
          <a:xfrm>
            <a:off x="8383044" y="6420529"/>
            <a:ext cx="3198312" cy="369332"/>
          </a:xfrm>
          <a:prstGeom prst="rect">
            <a:avLst/>
          </a:prstGeom>
          <a:noFill/>
        </p:spPr>
        <p:txBody>
          <a:bodyPr wrap="square" rtlCol="0">
            <a:spAutoFit/>
          </a:bodyPr>
          <a:lstStyle/>
          <a:p>
            <a:r>
              <a:rPr lang="en-US" i="1" dirty="0"/>
              <a:t>Müller et al. (2017; 2019)</a:t>
            </a:r>
          </a:p>
        </p:txBody>
      </p:sp>
    </p:spTree>
    <p:extLst>
      <p:ext uri="{BB962C8B-B14F-4D97-AF65-F5344CB8AC3E}">
        <p14:creationId xmlns:p14="http://schemas.microsoft.com/office/powerpoint/2010/main" val="2696580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70BC-0AE8-3C4F-8D2D-8CA98351FB1E}"/>
              </a:ext>
            </a:extLst>
          </p:cNvPr>
          <p:cNvSpPr>
            <a:spLocks noGrp="1"/>
          </p:cNvSpPr>
          <p:nvPr>
            <p:ph type="title"/>
          </p:nvPr>
        </p:nvSpPr>
        <p:spPr>
          <a:xfrm>
            <a:off x="479854" y="58201"/>
            <a:ext cx="10515600" cy="1325563"/>
          </a:xfrm>
        </p:spPr>
        <p:txBody>
          <a:bodyPr/>
          <a:lstStyle/>
          <a:p>
            <a:r>
              <a:rPr lang="en-US" dirty="0"/>
              <a:t>Land Cover Change in TEMs</a:t>
            </a:r>
          </a:p>
        </p:txBody>
      </p:sp>
      <p:sp>
        <p:nvSpPr>
          <p:cNvPr id="3" name="Content Placeholder 2">
            <a:extLst>
              <a:ext uri="{FF2B5EF4-FFF2-40B4-BE49-F238E27FC236}">
                <a16:creationId xmlns:a16="http://schemas.microsoft.com/office/drawing/2014/main" id="{93B4BA4E-D95B-9345-99F5-943E4A96CA9B}"/>
              </a:ext>
            </a:extLst>
          </p:cNvPr>
          <p:cNvSpPr>
            <a:spLocks noGrp="1"/>
          </p:cNvSpPr>
          <p:nvPr>
            <p:ph idx="1"/>
          </p:nvPr>
        </p:nvSpPr>
        <p:spPr>
          <a:xfrm>
            <a:off x="479854" y="1253331"/>
            <a:ext cx="10873946" cy="4351338"/>
          </a:xfrm>
        </p:spPr>
        <p:txBody>
          <a:bodyPr>
            <a:normAutofit/>
          </a:bodyPr>
          <a:lstStyle/>
          <a:p>
            <a:r>
              <a:rPr lang="en-US" sz="2000" dirty="0"/>
              <a:t>Most models in CMIP5/6 use the Land Use Harmonization (LUH) dataset to prescribe land use/cover changes from 850 to 2100: </a:t>
            </a:r>
            <a:r>
              <a:rPr lang="en-US" sz="2000" dirty="0">
                <a:hlinkClick r:id="rId3"/>
              </a:rPr>
              <a:t>https://luh.umd.edu/index.shtml</a:t>
            </a:r>
            <a:r>
              <a:rPr lang="en-US" sz="2000" dirty="0"/>
              <a:t>, which uses a global land-use model</a:t>
            </a:r>
          </a:p>
        </p:txBody>
      </p:sp>
      <p:sp>
        <p:nvSpPr>
          <p:cNvPr id="4" name="Slide Number Placeholder 3">
            <a:extLst>
              <a:ext uri="{FF2B5EF4-FFF2-40B4-BE49-F238E27FC236}">
                <a16:creationId xmlns:a16="http://schemas.microsoft.com/office/drawing/2014/main" id="{86A6D6CE-9FBE-BF41-80D4-099261A31529}"/>
              </a:ext>
            </a:extLst>
          </p:cNvPr>
          <p:cNvSpPr>
            <a:spLocks noGrp="1"/>
          </p:cNvSpPr>
          <p:nvPr>
            <p:ph type="sldNum" sz="quarter" idx="12"/>
          </p:nvPr>
        </p:nvSpPr>
        <p:spPr/>
        <p:txBody>
          <a:bodyPr/>
          <a:lstStyle/>
          <a:p>
            <a:fld id="{0D3EA2A3-9E4C-0E40-A1FD-275CDDA6F426}" type="slidenum">
              <a:rPr lang="en-US" smtClean="0"/>
              <a:t>12</a:t>
            </a:fld>
            <a:endParaRPr lang="en-US"/>
          </a:p>
        </p:txBody>
      </p:sp>
      <p:pic>
        <p:nvPicPr>
          <p:cNvPr id="6" name="Picture 5">
            <a:extLst>
              <a:ext uri="{FF2B5EF4-FFF2-40B4-BE49-F238E27FC236}">
                <a16:creationId xmlns:a16="http://schemas.microsoft.com/office/drawing/2014/main" id="{CC02BE64-6FD9-E541-A7F2-4F48E2E85FDC}"/>
              </a:ext>
            </a:extLst>
          </p:cNvPr>
          <p:cNvPicPr>
            <a:picLocks noChangeAspect="1"/>
          </p:cNvPicPr>
          <p:nvPr/>
        </p:nvPicPr>
        <p:blipFill rotWithShape="1">
          <a:blip r:embed="rId4"/>
          <a:srcRect b="20411"/>
          <a:stretch/>
        </p:blipFill>
        <p:spPr>
          <a:xfrm>
            <a:off x="343930" y="2110259"/>
            <a:ext cx="6218108" cy="4428653"/>
          </a:xfrm>
          <a:prstGeom prst="rect">
            <a:avLst/>
          </a:prstGeom>
        </p:spPr>
      </p:pic>
      <p:sp>
        <p:nvSpPr>
          <p:cNvPr id="9" name="TextBox 8">
            <a:extLst>
              <a:ext uri="{FF2B5EF4-FFF2-40B4-BE49-F238E27FC236}">
                <a16:creationId xmlns:a16="http://schemas.microsoft.com/office/drawing/2014/main" id="{61D18E6B-4D0C-C94F-A86D-952F1EE44E6F}"/>
              </a:ext>
            </a:extLst>
          </p:cNvPr>
          <p:cNvSpPr txBox="1"/>
          <p:nvPr/>
        </p:nvSpPr>
        <p:spPr>
          <a:xfrm>
            <a:off x="6905359" y="2201366"/>
            <a:ext cx="4707521" cy="4154984"/>
          </a:xfrm>
          <a:prstGeom prst="rect">
            <a:avLst/>
          </a:prstGeom>
          <a:noFill/>
        </p:spPr>
        <p:txBody>
          <a:bodyPr wrap="square" rtlCol="0">
            <a:spAutoFit/>
          </a:bodyPr>
          <a:lstStyle/>
          <a:p>
            <a:r>
              <a:rPr lang="en-US" dirty="0"/>
              <a:t>Based on: </a:t>
            </a:r>
          </a:p>
          <a:p>
            <a:pPr marL="342900" indent="-342900">
              <a:buAutoNum type="arabicPeriod"/>
            </a:pPr>
            <a:r>
              <a:rPr lang="en-US" dirty="0"/>
              <a:t>Historical maps of land use from the HYDE database (Klein </a:t>
            </a:r>
            <a:r>
              <a:rPr lang="en-US" dirty="0" err="1"/>
              <a:t>Goldewijk</a:t>
            </a:r>
            <a:r>
              <a:rPr lang="en-US" dirty="0"/>
              <a:t> et al., 2017) mostly cropland and pasture:</a:t>
            </a:r>
          </a:p>
          <a:p>
            <a:pPr marL="742950" lvl="1" indent="-285750">
              <a:buFont typeface="Wingdings" pitchFamily="2" charset="2"/>
              <a:buChar char="Ø"/>
            </a:pPr>
            <a:r>
              <a:rPr lang="en-US" sz="1600" dirty="0"/>
              <a:t>Historical estimates and census data</a:t>
            </a:r>
          </a:p>
          <a:p>
            <a:pPr marL="742950" lvl="1" indent="-285750">
              <a:buFont typeface="Wingdings" pitchFamily="2" charset="2"/>
              <a:buChar char="Ø"/>
            </a:pPr>
            <a:r>
              <a:rPr lang="en-US" sz="1600" dirty="0"/>
              <a:t>National and FAO statistics</a:t>
            </a:r>
          </a:p>
          <a:p>
            <a:pPr marL="742950" lvl="1" indent="-285750">
              <a:buFont typeface="Wingdings" pitchFamily="2" charset="2"/>
              <a:buChar char="Ø"/>
            </a:pPr>
            <a:r>
              <a:rPr lang="en-US" sz="1600" dirty="0"/>
              <a:t>Current satellite-derived land cover</a:t>
            </a:r>
          </a:p>
          <a:p>
            <a:pPr marL="342900" indent="-342900">
              <a:buAutoNum type="arabicPeriod"/>
            </a:pPr>
            <a:endParaRPr lang="en-US" dirty="0">
              <a:highlight>
                <a:srgbClr val="00FFFF"/>
              </a:highlight>
            </a:endParaRPr>
          </a:p>
          <a:p>
            <a:pPr marL="342900" indent="-342900">
              <a:buAutoNum type="arabicPeriod"/>
            </a:pPr>
            <a:r>
              <a:rPr lang="en-US" dirty="0"/>
              <a:t>Historical national statistics of wood harvest (constrained by satellite “tree loss” data)</a:t>
            </a:r>
          </a:p>
          <a:p>
            <a:pPr marL="342900" indent="-342900">
              <a:buAutoNum type="arabicPeriod"/>
            </a:pPr>
            <a:endParaRPr lang="en-US" dirty="0"/>
          </a:p>
          <a:p>
            <a:pPr marL="342900" indent="-342900">
              <a:buAutoNum type="arabicPeriod"/>
            </a:pPr>
            <a:r>
              <a:rPr lang="en-US" dirty="0"/>
              <a:t>Historical distributions of C stocks and biomass density</a:t>
            </a:r>
          </a:p>
          <a:p>
            <a:pPr marL="342900" indent="-342900">
              <a:buAutoNum type="arabicPeriod"/>
            </a:pPr>
            <a:endParaRPr lang="en-US" dirty="0"/>
          </a:p>
          <a:p>
            <a:pPr marL="342900" indent="-342900">
              <a:buAutoNum type="arabicPeriod"/>
            </a:pPr>
            <a:r>
              <a:rPr lang="en-US" dirty="0"/>
              <a:t>Future land use and cover change from IAMs</a:t>
            </a:r>
          </a:p>
        </p:txBody>
      </p:sp>
      <p:sp>
        <p:nvSpPr>
          <p:cNvPr id="10" name="TextBox 9">
            <a:extLst>
              <a:ext uri="{FF2B5EF4-FFF2-40B4-BE49-F238E27FC236}">
                <a16:creationId xmlns:a16="http://schemas.microsoft.com/office/drawing/2014/main" id="{9601BC8F-E28A-8347-9147-DF7DCD863FDD}"/>
              </a:ext>
            </a:extLst>
          </p:cNvPr>
          <p:cNvSpPr txBox="1"/>
          <p:nvPr/>
        </p:nvSpPr>
        <p:spPr>
          <a:xfrm>
            <a:off x="8291384" y="6488668"/>
            <a:ext cx="2607276" cy="369332"/>
          </a:xfrm>
          <a:prstGeom prst="rect">
            <a:avLst/>
          </a:prstGeom>
          <a:noFill/>
        </p:spPr>
        <p:txBody>
          <a:bodyPr wrap="square" rtlCol="0">
            <a:spAutoFit/>
          </a:bodyPr>
          <a:lstStyle/>
          <a:p>
            <a:r>
              <a:rPr lang="en-US" i="1" dirty="0"/>
              <a:t>Hurtt et al. (2011)</a:t>
            </a:r>
          </a:p>
        </p:txBody>
      </p:sp>
    </p:spTree>
    <p:extLst>
      <p:ext uri="{BB962C8B-B14F-4D97-AF65-F5344CB8AC3E}">
        <p14:creationId xmlns:p14="http://schemas.microsoft.com/office/powerpoint/2010/main" val="3629475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70BC-0AE8-3C4F-8D2D-8CA98351FB1E}"/>
              </a:ext>
            </a:extLst>
          </p:cNvPr>
          <p:cNvSpPr>
            <a:spLocks noGrp="1"/>
          </p:cNvSpPr>
          <p:nvPr>
            <p:ph type="title"/>
          </p:nvPr>
        </p:nvSpPr>
        <p:spPr>
          <a:xfrm>
            <a:off x="479854" y="58201"/>
            <a:ext cx="10515600" cy="1325563"/>
          </a:xfrm>
        </p:spPr>
        <p:txBody>
          <a:bodyPr/>
          <a:lstStyle/>
          <a:p>
            <a:r>
              <a:rPr lang="en-US" dirty="0"/>
              <a:t>Land Cover Change in TEMs</a:t>
            </a:r>
          </a:p>
        </p:txBody>
      </p:sp>
      <p:sp>
        <p:nvSpPr>
          <p:cNvPr id="4" name="Slide Number Placeholder 3">
            <a:extLst>
              <a:ext uri="{FF2B5EF4-FFF2-40B4-BE49-F238E27FC236}">
                <a16:creationId xmlns:a16="http://schemas.microsoft.com/office/drawing/2014/main" id="{86A6D6CE-9FBE-BF41-80D4-099261A31529}"/>
              </a:ext>
            </a:extLst>
          </p:cNvPr>
          <p:cNvSpPr>
            <a:spLocks noGrp="1"/>
          </p:cNvSpPr>
          <p:nvPr>
            <p:ph type="sldNum" sz="quarter" idx="12"/>
          </p:nvPr>
        </p:nvSpPr>
        <p:spPr>
          <a:xfrm>
            <a:off x="9216081" y="6356350"/>
            <a:ext cx="2743200" cy="365125"/>
          </a:xfrm>
        </p:spPr>
        <p:txBody>
          <a:bodyPr/>
          <a:lstStyle/>
          <a:p>
            <a:fld id="{0D3EA2A3-9E4C-0E40-A1FD-275CDDA6F426}" type="slidenum">
              <a:rPr lang="en-US" smtClean="0"/>
              <a:t>13</a:t>
            </a:fld>
            <a:endParaRPr lang="en-US" dirty="0"/>
          </a:p>
        </p:txBody>
      </p:sp>
      <p:sp>
        <p:nvSpPr>
          <p:cNvPr id="9" name="TextBox 8">
            <a:extLst>
              <a:ext uri="{FF2B5EF4-FFF2-40B4-BE49-F238E27FC236}">
                <a16:creationId xmlns:a16="http://schemas.microsoft.com/office/drawing/2014/main" id="{98AF4A2A-FB43-3A4E-9A31-B911CF8A22C5}"/>
              </a:ext>
            </a:extLst>
          </p:cNvPr>
          <p:cNvSpPr txBox="1"/>
          <p:nvPr/>
        </p:nvSpPr>
        <p:spPr>
          <a:xfrm>
            <a:off x="566709" y="1491069"/>
            <a:ext cx="4475448" cy="4555093"/>
          </a:xfrm>
          <a:prstGeom prst="rect">
            <a:avLst/>
          </a:prstGeom>
          <a:noFill/>
        </p:spPr>
        <p:txBody>
          <a:bodyPr wrap="square" rtlCol="0">
            <a:spAutoFit/>
          </a:bodyPr>
          <a:lstStyle/>
          <a:p>
            <a:pPr>
              <a:spcBef>
                <a:spcPts val="600"/>
              </a:spcBef>
              <a:spcAft>
                <a:spcPts val="600"/>
              </a:spcAft>
            </a:pPr>
            <a:r>
              <a:rPr lang="en-US" sz="2000" dirty="0">
                <a:solidFill>
                  <a:schemeClr val="accent1"/>
                </a:solidFill>
              </a:rPr>
              <a:t>In ORCHIDEE:</a:t>
            </a:r>
          </a:p>
          <a:p>
            <a:pPr marL="342900" indent="-342900">
              <a:spcBef>
                <a:spcPts val="600"/>
              </a:spcBef>
              <a:spcAft>
                <a:spcPts val="600"/>
              </a:spcAft>
              <a:buAutoNum type="arabicPeriod"/>
            </a:pPr>
            <a:r>
              <a:rPr lang="en-US" sz="2000" dirty="0">
                <a:solidFill>
                  <a:schemeClr val="accent1"/>
                </a:solidFill>
              </a:rPr>
              <a:t>Current day: impose “anthropogenic area” (human managed/farmed areas) from LUH</a:t>
            </a:r>
          </a:p>
          <a:p>
            <a:pPr marL="342900" indent="-342900">
              <a:spcBef>
                <a:spcPts val="600"/>
              </a:spcBef>
              <a:spcAft>
                <a:spcPts val="600"/>
              </a:spcAft>
              <a:buFontTx/>
              <a:buAutoNum type="arabicPeriod"/>
            </a:pPr>
            <a:r>
              <a:rPr lang="en-US" sz="2000" dirty="0">
                <a:solidFill>
                  <a:schemeClr val="accent1"/>
                </a:solidFill>
              </a:rPr>
              <a:t>Natural vegetation from original PFT map derived from ESA LC map </a:t>
            </a:r>
            <a:r>
              <a:rPr lang="en-US" sz="2000" dirty="0">
                <a:solidFill>
                  <a:schemeClr val="accent1"/>
                </a:solidFill>
                <a:sym typeface="Wingdings" pitchFamily="2" charset="2"/>
              </a:rPr>
              <a:t> expand or reduce forests and natural grasslands proportionately</a:t>
            </a:r>
            <a:endParaRPr lang="en-US" sz="2000" dirty="0">
              <a:solidFill>
                <a:schemeClr val="accent1"/>
              </a:solidFill>
            </a:endParaRPr>
          </a:p>
          <a:p>
            <a:pPr marL="342900" indent="-342900">
              <a:spcBef>
                <a:spcPts val="600"/>
              </a:spcBef>
              <a:spcAft>
                <a:spcPts val="600"/>
              </a:spcAft>
              <a:buAutoNum type="arabicPeriod"/>
            </a:pPr>
            <a:r>
              <a:rPr lang="en-US" sz="2000" dirty="0">
                <a:solidFill>
                  <a:schemeClr val="accent1"/>
                </a:solidFill>
              </a:rPr>
              <a:t>Year-to-year backwards construction using the LUH “transition matrix”</a:t>
            </a:r>
          </a:p>
          <a:p>
            <a:pPr marL="342900" indent="-342900">
              <a:spcBef>
                <a:spcPts val="600"/>
              </a:spcBef>
              <a:spcAft>
                <a:spcPts val="600"/>
              </a:spcAft>
              <a:buAutoNum type="arabicPeriod"/>
            </a:pPr>
            <a:r>
              <a:rPr lang="en-US" sz="2000" dirty="0">
                <a:solidFill>
                  <a:schemeClr val="accent1"/>
                </a:solidFill>
                <a:sym typeface="Wingdings" pitchFamily="2" charset="2"/>
              </a:rPr>
              <a:t>Also run forward for future scenarios</a:t>
            </a:r>
            <a:endParaRPr lang="en-US" sz="2000" dirty="0">
              <a:solidFill>
                <a:schemeClr val="accent1"/>
              </a:solidFill>
            </a:endParaRPr>
          </a:p>
          <a:p>
            <a:pPr marL="342900" indent="-342900">
              <a:spcBef>
                <a:spcPts val="600"/>
              </a:spcBef>
              <a:spcAft>
                <a:spcPts val="600"/>
              </a:spcAft>
              <a:buAutoNum type="arabicPeriod"/>
            </a:pPr>
            <a:endParaRPr lang="en-US" sz="2000" dirty="0">
              <a:solidFill>
                <a:schemeClr val="accent1"/>
              </a:solidFill>
            </a:endParaRPr>
          </a:p>
        </p:txBody>
      </p:sp>
      <p:pic>
        <p:nvPicPr>
          <p:cNvPr id="11" name="Picture 10">
            <a:extLst>
              <a:ext uri="{FF2B5EF4-FFF2-40B4-BE49-F238E27FC236}">
                <a16:creationId xmlns:a16="http://schemas.microsoft.com/office/drawing/2014/main" id="{C51EA2F1-5D75-3147-BEE5-266320BFBE43}"/>
              </a:ext>
            </a:extLst>
          </p:cNvPr>
          <p:cNvPicPr>
            <a:picLocks noChangeAspect="1"/>
          </p:cNvPicPr>
          <p:nvPr/>
        </p:nvPicPr>
        <p:blipFill>
          <a:blip r:embed="rId3"/>
          <a:stretch>
            <a:fillRect/>
          </a:stretch>
        </p:blipFill>
        <p:spPr>
          <a:xfrm>
            <a:off x="6096000" y="4402690"/>
            <a:ext cx="5485112" cy="2136222"/>
          </a:xfrm>
          <a:prstGeom prst="rect">
            <a:avLst/>
          </a:prstGeom>
        </p:spPr>
      </p:pic>
      <p:sp>
        <p:nvSpPr>
          <p:cNvPr id="12" name="TextBox 11">
            <a:extLst>
              <a:ext uri="{FF2B5EF4-FFF2-40B4-BE49-F238E27FC236}">
                <a16:creationId xmlns:a16="http://schemas.microsoft.com/office/drawing/2014/main" id="{C9A25C4A-C9CF-C64F-A644-A15B84AC2879}"/>
              </a:ext>
            </a:extLst>
          </p:cNvPr>
          <p:cNvSpPr txBox="1"/>
          <p:nvPr/>
        </p:nvSpPr>
        <p:spPr>
          <a:xfrm>
            <a:off x="7303121" y="794383"/>
            <a:ext cx="3435950" cy="369332"/>
          </a:xfrm>
          <a:prstGeom prst="rect">
            <a:avLst/>
          </a:prstGeom>
          <a:noFill/>
        </p:spPr>
        <p:txBody>
          <a:bodyPr wrap="square" rtlCol="0">
            <a:spAutoFit/>
          </a:bodyPr>
          <a:lstStyle/>
          <a:p>
            <a:pPr algn="ctr"/>
            <a:r>
              <a:rPr lang="en-US" dirty="0"/>
              <a:t>Land use states in LUH</a:t>
            </a:r>
          </a:p>
        </p:txBody>
      </p:sp>
      <p:sp>
        <p:nvSpPr>
          <p:cNvPr id="13" name="TextBox 12">
            <a:extLst>
              <a:ext uri="{FF2B5EF4-FFF2-40B4-BE49-F238E27FC236}">
                <a16:creationId xmlns:a16="http://schemas.microsoft.com/office/drawing/2014/main" id="{AE6D014F-810E-4A40-A009-A639A9002B2C}"/>
              </a:ext>
            </a:extLst>
          </p:cNvPr>
          <p:cNvSpPr txBox="1"/>
          <p:nvPr/>
        </p:nvSpPr>
        <p:spPr>
          <a:xfrm>
            <a:off x="6942437" y="4046842"/>
            <a:ext cx="3435950" cy="369332"/>
          </a:xfrm>
          <a:prstGeom prst="rect">
            <a:avLst/>
          </a:prstGeom>
          <a:noFill/>
        </p:spPr>
        <p:txBody>
          <a:bodyPr wrap="square" rtlCol="0">
            <a:spAutoFit/>
          </a:bodyPr>
          <a:lstStyle/>
          <a:p>
            <a:pPr algn="ctr"/>
            <a:r>
              <a:rPr lang="en-US" dirty="0"/>
              <a:t>Land use transitions in LUH</a:t>
            </a:r>
          </a:p>
        </p:txBody>
      </p:sp>
      <p:sp>
        <p:nvSpPr>
          <p:cNvPr id="14" name="TextBox 13">
            <a:extLst>
              <a:ext uri="{FF2B5EF4-FFF2-40B4-BE49-F238E27FC236}">
                <a16:creationId xmlns:a16="http://schemas.microsoft.com/office/drawing/2014/main" id="{96003F06-296D-D544-85C6-6C8AB0A3EFB1}"/>
              </a:ext>
            </a:extLst>
          </p:cNvPr>
          <p:cNvSpPr txBox="1"/>
          <p:nvPr/>
        </p:nvSpPr>
        <p:spPr>
          <a:xfrm>
            <a:off x="10378387" y="436099"/>
            <a:ext cx="1688757" cy="646331"/>
          </a:xfrm>
          <a:prstGeom prst="rect">
            <a:avLst/>
          </a:prstGeom>
          <a:noFill/>
        </p:spPr>
        <p:txBody>
          <a:bodyPr wrap="square" rtlCol="0">
            <a:spAutoFit/>
          </a:bodyPr>
          <a:lstStyle/>
          <a:p>
            <a:pPr algn="ctr"/>
            <a:r>
              <a:rPr lang="en-US" i="1" dirty="0">
                <a:solidFill>
                  <a:srgbClr val="FF0000"/>
                </a:solidFill>
              </a:rPr>
              <a:t>Note: Doesn’t match PFTs!</a:t>
            </a:r>
          </a:p>
        </p:txBody>
      </p:sp>
      <p:pic>
        <p:nvPicPr>
          <p:cNvPr id="16" name="Picture 15">
            <a:extLst>
              <a:ext uri="{FF2B5EF4-FFF2-40B4-BE49-F238E27FC236}">
                <a16:creationId xmlns:a16="http://schemas.microsoft.com/office/drawing/2014/main" id="{A3A8B6EA-CE86-7A45-A110-EC12C6AEDAFD}"/>
              </a:ext>
            </a:extLst>
          </p:cNvPr>
          <p:cNvPicPr>
            <a:picLocks noChangeAspect="1"/>
          </p:cNvPicPr>
          <p:nvPr/>
        </p:nvPicPr>
        <p:blipFill>
          <a:blip r:embed="rId4"/>
          <a:stretch>
            <a:fillRect/>
          </a:stretch>
        </p:blipFill>
        <p:spPr>
          <a:xfrm>
            <a:off x="6819426" y="1127355"/>
            <a:ext cx="4403340" cy="2586515"/>
          </a:xfrm>
          <a:prstGeom prst="rect">
            <a:avLst/>
          </a:prstGeom>
        </p:spPr>
      </p:pic>
      <p:sp>
        <p:nvSpPr>
          <p:cNvPr id="17" name="TextBox 16">
            <a:extLst>
              <a:ext uri="{FF2B5EF4-FFF2-40B4-BE49-F238E27FC236}">
                <a16:creationId xmlns:a16="http://schemas.microsoft.com/office/drawing/2014/main" id="{2BE7B891-93AF-3F46-9600-D05FCBC10BAF}"/>
              </a:ext>
            </a:extLst>
          </p:cNvPr>
          <p:cNvSpPr txBox="1"/>
          <p:nvPr/>
        </p:nvSpPr>
        <p:spPr>
          <a:xfrm>
            <a:off x="731793" y="6153468"/>
            <a:ext cx="4145280" cy="646331"/>
          </a:xfrm>
          <a:prstGeom prst="rect">
            <a:avLst/>
          </a:prstGeom>
          <a:noFill/>
        </p:spPr>
        <p:txBody>
          <a:bodyPr wrap="square" rtlCol="0">
            <a:spAutoFit/>
          </a:bodyPr>
          <a:lstStyle/>
          <a:p>
            <a:r>
              <a:rPr lang="en-US" i="1" dirty="0">
                <a:solidFill>
                  <a:srgbClr val="C00000"/>
                </a:solidFill>
              </a:rPr>
              <a:t>Everything subject to subjective decisions </a:t>
            </a:r>
            <a:r>
              <a:rPr lang="en-US" i="1" dirty="0">
                <a:solidFill>
                  <a:srgbClr val="C00000"/>
                </a:solidFill>
                <a:sym typeface="Wingdings" pitchFamily="2" charset="2"/>
              </a:rPr>
              <a:t> therefore uncertainty!</a:t>
            </a:r>
            <a:endParaRPr lang="en-US" i="1" dirty="0">
              <a:solidFill>
                <a:srgbClr val="C00000"/>
              </a:solidFill>
            </a:endParaRPr>
          </a:p>
        </p:txBody>
      </p:sp>
    </p:spTree>
    <p:extLst>
      <p:ext uri="{BB962C8B-B14F-4D97-AF65-F5344CB8AC3E}">
        <p14:creationId xmlns:p14="http://schemas.microsoft.com/office/powerpoint/2010/main" val="1058913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70BC-0AE8-3C4F-8D2D-8CA98351FB1E}"/>
              </a:ext>
            </a:extLst>
          </p:cNvPr>
          <p:cNvSpPr>
            <a:spLocks noGrp="1"/>
          </p:cNvSpPr>
          <p:nvPr>
            <p:ph type="title"/>
          </p:nvPr>
        </p:nvSpPr>
        <p:spPr>
          <a:xfrm>
            <a:off x="479854" y="58201"/>
            <a:ext cx="10515600" cy="1325563"/>
          </a:xfrm>
        </p:spPr>
        <p:txBody>
          <a:bodyPr/>
          <a:lstStyle/>
          <a:p>
            <a:r>
              <a:rPr lang="en-US" dirty="0"/>
              <a:t>Land Cover Change in TEMs</a:t>
            </a:r>
          </a:p>
        </p:txBody>
      </p:sp>
      <p:sp>
        <p:nvSpPr>
          <p:cNvPr id="4" name="Slide Number Placeholder 3">
            <a:extLst>
              <a:ext uri="{FF2B5EF4-FFF2-40B4-BE49-F238E27FC236}">
                <a16:creationId xmlns:a16="http://schemas.microsoft.com/office/drawing/2014/main" id="{86A6D6CE-9FBE-BF41-80D4-099261A31529}"/>
              </a:ext>
            </a:extLst>
          </p:cNvPr>
          <p:cNvSpPr>
            <a:spLocks noGrp="1"/>
          </p:cNvSpPr>
          <p:nvPr>
            <p:ph type="sldNum" sz="quarter" idx="12"/>
          </p:nvPr>
        </p:nvSpPr>
        <p:spPr>
          <a:xfrm>
            <a:off x="9216081" y="6356350"/>
            <a:ext cx="2743200" cy="365125"/>
          </a:xfrm>
        </p:spPr>
        <p:txBody>
          <a:bodyPr/>
          <a:lstStyle/>
          <a:p>
            <a:fld id="{0D3EA2A3-9E4C-0E40-A1FD-275CDDA6F426}" type="slidenum">
              <a:rPr lang="en-US" smtClean="0"/>
              <a:t>14</a:t>
            </a:fld>
            <a:endParaRPr lang="en-US" dirty="0"/>
          </a:p>
        </p:txBody>
      </p:sp>
      <p:sp>
        <p:nvSpPr>
          <p:cNvPr id="17" name="TextBox 16">
            <a:extLst>
              <a:ext uri="{FF2B5EF4-FFF2-40B4-BE49-F238E27FC236}">
                <a16:creationId xmlns:a16="http://schemas.microsoft.com/office/drawing/2014/main" id="{2BE7B891-93AF-3F46-9600-D05FCBC10BAF}"/>
              </a:ext>
            </a:extLst>
          </p:cNvPr>
          <p:cNvSpPr txBox="1"/>
          <p:nvPr/>
        </p:nvSpPr>
        <p:spPr>
          <a:xfrm>
            <a:off x="731793" y="6153468"/>
            <a:ext cx="4145280" cy="646331"/>
          </a:xfrm>
          <a:prstGeom prst="rect">
            <a:avLst/>
          </a:prstGeom>
          <a:noFill/>
        </p:spPr>
        <p:txBody>
          <a:bodyPr wrap="square" rtlCol="0">
            <a:spAutoFit/>
          </a:bodyPr>
          <a:lstStyle/>
          <a:p>
            <a:r>
              <a:rPr lang="en-US" i="1" dirty="0">
                <a:solidFill>
                  <a:srgbClr val="C00000"/>
                </a:solidFill>
              </a:rPr>
              <a:t>Everything subject to subjective decisions </a:t>
            </a:r>
            <a:r>
              <a:rPr lang="en-US" i="1" dirty="0">
                <a:solidFill>
                  <a:srgbClr val="C00000"/>
                </a:solidFill>
                <a:sym typeface="Wingdings" pitchFamily="2" charset="2"/>
              </a:rPr>
              <a:t> therefore uncertainty!</a:t>
            </a:r>
            <a:endParaRPr lang="en-US" i="1" dirty="0">
              <a:solidFill>
                <a:srgbClr val="C00000"/>
              </a:solidFill>
            </a:endParaRPr>
          </a:p>
        </p:txBody>
      </p:sp>
      <p:grpSp>
        <p:nvGrpSpPr>
          <p:cNvPr id="8" name="Group 7">
            <a:extLst>
              <a:ext uri="{FF2B5EF4-FFF2-40B4-BE49-F238E27FC236}">
                <a16:creationId xmlns:a16="http://schemas.microsoft.com/office/drawing/2014/main" id="{DB378B47-3B82-B947-9ABE-3B1719750F18}"/>
              </a:ext>
            </a:extLst>
          </p:cNvPr>
          <p:cNvGrpSpPr/>
          <p:nvPr/>
        </p:nvGrpSpPr>
        <p:grpSpPr>
          <a:xfrm>
            <a:off x="1320800" y="1233824"/>
            <a:ext cx="9407698" cy="4648816"/>
            <a:chOff x="1320800" y="1233824"/>
            <a:chExt cx="8473440" cy="4187152"/>
          </a:xfrm>
        </p:grpSpPr>
        <p:grpSp>
          <p:nvGrpSpPr>
            <p:cNvPr id="6" name="Group 5">
              <a:extLst>
                <a:ext uri="{FF2B5EF4-FFF2-40B4-BE49-F238E27FC236}">
                  <a16:creationId xmlns:a16="http://schemas.microsoft.com/office/drawing/2014/main" id="{686C7655-C01F-0741-90FC-8DF689D55AEE}"/>
                </a:ext>
              </a:extLst>
            </p:cNvPr>
            <p:cNvGrpSpPr/>
            <p:nvPr/>
          </p:nvGrpSpPr>
          <p:grpSpPr>
            <a:xfrm>
              <a:off x="1320800" y="1233824"/>
              <a:ext cx="8473440" cy="4187152"/>
              <a:chOff x="1320800" y="1203344"/>
              <a:chExt cx="8473440" cy="4187152"/>
            </a:xfrm>
          </p:grpSpPr>
          <p:pic>
            <p:nvPicPr>
              <p:cNvPr id="5" name="Picture 4">
                <a:extLst>
                  <a:ext uri="{FF2B5EF4-FFF2-40B4-BE49-F238E27FC236}">
                    <a16:creationId xmlns:a16="http://schemas.microsoft.com/office/drawing/2014/main" id="{5CE57D4B-4D9E-2640-B4D1-AD44DF5AE807}"/>
                  </a:ext>
                </a:extLst>
              </p:cNvPr>
              <p:cNvPicPr>
                <a:picLocks noChangeAspect="1"/>
              </p:cNvPicPr>
              <p:nvPr/>
            </p:nvPicPr>
            <p:blipFill rotWithShape="1">
              <a:blip r:embed="rId3"/>
              <a:srcRect r="89583"/>
              <a:stretch/>
            </p:blipFill>
            <p:spPr>
              <a:xfrm>
                <a:off x="1320800" y="1203344"/>
                <a:ext cx="1270000" cy="4187152"/>
              </a:xfrm>
              <a:prstGeom prst="rect">
                <a:avLst/>
              </a:prstGeom>
            </p:spPr>
          </p:pic>
          <p:pic>
            <p:nvPicPr>
              <p:cNvPr id="15" name="Picture 14">
                <a:extLst>
                  <a:ext uri="{FF2B5EF4-FFF2-40B4-BE49-F238E27FC236}">
                    <a16:creationId xmlns:a16="http://schemas.microsoft.com/office/drawing/2014/main" id="{A091E0ED-BBB7-9549-8AE7-6D618F307B56}"/>
                  </a:ext>
                </a:extLst>
              </p:cNvPr>
              <p:cNvPicPr>
                <a:picLocks noChangeAspect="1"/>
              </p:cNvPicPr>
              <p:nvPr/>
            </p:nvPicPr>
            <p:blipFill rotWithShape="1">
              <a:blip r:embed="rId3"/>
              <a:srcRect l="31083" r="9833"/>
              <a:stretch/>
            </p:blipFill>
            <p:spPr>
              <a:xfrm>
                <a:off x="2590800" y="1203344"/>
                <a:ext cx="7203440" cy="4187152"/>
              </a:xfrm>
              <a:prstGeom prst="rect">
                <a:avLst/>
              </a:prstGeom>
            </p:spPr>
          </p:pic>
        </p:grpSp>
        <p:sp>
          <p:nvSpPr>
            <p:cNvPr id="7" name="TextBox 6">
              <a:extLst>
                <a:ext uri="{FF2B5EF4-FFF2-40B4-BE49-F238E27FC236}">
                  <a16:creationId xmlns:a16="http://schemas.microsoft.com/office/drawing/2014/main" id="{B552E119-38E1-4240-B8C6-00B8F88F7AC0}"/>
                </a:ext>
              </a:extLst>
            </p:cNvPr>
            <p:cNvSpPr txBox="1"/>
            <p:nvPr/>
          </p:nvSpPr>
          <p:spPr>
            <a:xfrm>
              <a:off x="2489200" y="1898199"/>
              <a:ext cx="1209040" cy="249491"/>
            </a:xfrm>
            <a:prstGeom prst="rect">
              <a:avLst/>
            </a:prstGeom>
            <a:noFill/>
          </p:spPr>
          <p:txBody>
            <a:bodyPr wrap="square" rtlCol="0">
              <a:spAutoFit/>
            </a:bodyPr>
            <a:lstStyle/>
            <a:p>
              <a:r>
                <a:rPr lang="en-US" sz="1200" b="1" i="1" dirty="0">
                  <a:solidFill>
                    <a:schemeClr val="tx1">
                      <a:lumMod val="65000"/>
                      <a:lumOff val="35000"/>
                    </a:schemeClr>
                  </a:solidFill>
                  <a:latin typeface="Times New Roman" panose="02020603050405020304" pitchFamily="18" charset="0"/>
                  <a:cs typeface="Times New Roman" panose="02020603050405020304" pitchFamily="18" charset="0"/>
                </a:rPr>
                <a:t>E</a:t>
              </a:r>
              <a:r>
                <a:rPr lang="en-US" sz="1200" b="1" i="1" baseline="-25000" dirty="0">
                  <a:solidFill>
                    <a:schemeClr val="tx1">
                      <a:lumMod val="65000"/>
                      <a:lumOff val="35000"/>
                    </a:schemeClr>
                  </a:solidFill>
                  <a:latin typeface="Times New Roman" panose="02020603050405020304" pitchFamily="18" charset="0"/>
                  <a:cs typeface="Times New Roman" panose="02020603050405020304" pitchFamily="18" charset="0"/>
                </a:rPr>
                <a:t>LUC</a:t>
              </a:r>
            </a:p>
          </p:txBody>
        </p:sp>
      </p:grpSp>
      <p:sp>
        <p:nvSpPr>
          <p:cNvPr id="10" name="TextBox 9">
            <a:extLst>
              <a:ext uri="{FF2B5EF4-FFF2-40B4-BE49-F238E27FC236}">
                <a16:creationId xmlns:a16="http://schemas.microsoft.com/office/drawing/2014/main" id="{1F32CEB1-531E-A944-A651-C3242A3670E3}"/>
              </a:ext>
            </a:extLst>
          </p:cNvPr>
          <p:cNvSpPr txBox="1"/>
          <p:nvPr/>
        </p:nvSpPr>
        <p:spPr>
          <a:xfrm>
            <a:off x="7761967" y="6507113"/>
            <a:ext cx="3698240" cy="276999"/>
          </a:xfrm>
          <a:prstGeom prst="rect">
            <a:avLst/>
          </a:prstGeom>
          <a:noFill/>
        </p:spPr>
        <p:txBody>
          <a:bodyPr wrap="square" rtlCol="0">
            <a:spAutoFit/>
          </a:bodyPr>
          <a:lstStyle/>
          <a:p>
            <a:r>
              <a:rPr lang="en-US" sz="1200" i="1" dirty="0"/>
              <a:t>Friedlingstein et al. (2019); Global Carbon Budget 201 9</a:t>
            </a:r>
          </a:p>
        </p:txBody>
      </p:sp>
    </p:spTree>
    <p:extLst>
      <p:ext uri="{BB962C8B-B14F-4D97-AF65-F5344CB8AC3E}">
        <p14:creationId xmlns:p14="http://schemas.microsoft.com/office/powerpoint/2010/main" val="1384059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0EB5D-2342-C84B-912F-99C12B74B6EB}"/>
              </a:ext>
            </a:extLst>
          </p:cNvPr>
          <p:cNvSpPr>
            <a:spLocks noGrp="1"/>
          </p:cNvSpPr>
          <p:nvPr>
            <p:ph type="title"/>
          </p:nvPr>
        </p:nvSpPr>
        <p:spPr>
          <a:xfrm>
            <a:off x="391160" y="136525"/>
            <a:ext cx="10515600" cy="1325563"/>
          </a:xfrm>
        </p:spPr>
        <p:txBody>
          <a:bodyPr/>
          <a:lstStyle/>
          <a:p>
            <a:r>
              <a:rPr lang="en-US" dirty="0"/>
              <a:t>Socio-economic land use modeling</a:t>
            </a:r>
          </a:p>
        </p:txBody>
      </p:sp>
      <p:sp>
        <p:nvSpPr>
          <p:cNvPr id="4" name="Slide Number Placeholder 3">
            <a:extLst>
              <a:ext uri="{FF2B5EF4-FFF2-40B4-BE49-F238E27FC236}">
                <a16:creationId xmlns:a16="http://schemas.microsoft.com/office/drawing/2014/main" id="{0713D6CE-7D78-4440-A41D-303F5FA7ACAA}"/>
              </a:ext>
            </a:extLst>
          </p:cNvPr>
          <p:cNvSpPr>
            <a:spLocks noGrp="1"/>
          </p:cNvSpPr>
          <p:nvPr>
            <p:ph type="sldNum" sz="quarter" idx="12"/>
          </p:nvPr>
        </p:nvSpPr>
        <p:spPr/>
        <p:txBody>
          <a:bodyPr/>
          <a:lstStyle/>
          <a:p>
            <a:fld id="{0D3EA2A3-9E4C-0E40-A1FD-275CDDA6F426}" type="slidenum">
              <a:rPr lang="en-US" smtClean="0"/>
              <a:t>15</a:t>
            </a:fld>
            <a:endParaRPr lang="en-US"/>
          </a:p>
        </p:txBody>
      </p:sp>
      <p:pic>
        <p:nvPicPr>
          <p:cNvPr id="6" name="Picture 5">
            <a:extLst>
              <a:ext uri="{FF2B5EF4-FFF2-40B4-BE49-F238E27FC236}">
                <a16:creationId xmlns:a16="http://schemas.microsoft.com/office/drawing/2014/main" id="{0E6D861E-64FB-A04E-AD3F-9DFEEEF3D7E1}"/>
              </a:ext>
            </a:extLst>
          </p:cNvPr>
          <p:cNvPicPr>
            <a:picLocks noChangeAspect="1"/>
          </p:cNvPicPr>
          <p:nvPr/>
        </p:nvPicPr>
        <p:blipFill>
          <a:blip r:embed="rId2"/>
          <a:stretch>
            <a:fillRect/>
          </a:stretch>
        </p:blipFill>
        <p:spPr>
          <a:xfrm>
            <a:off x="1285240" y="1312978"/>
            <a:ext cx="9254366" cy="5519622"/>
          </a:xfrm>
          <a:prstGeom prst="rect">
            <a:avLst/>
          </a:prstGeom>
        </p:spPr>
      </p:pic>
      <p:sp>
        <p:nvSpPr>
          <p:cNvPr id="7" name="TextBox 6">
            <a:extLst>
              <a:ext uri="{FF2B5EF4-FFF2-40B4-BE49-F238E27FC236}">
                <a16:creationId xmlns:a16="http://schemas.microsoft.com/office/drawing/2014/main" id="{0374B22C-C365-F741-933A-D7F554BE3D0C}"/>
              </a:ext>
            </a:extLst>
          </p:cNvPr>
          <p:cNvSpPr txBox="1"/>
          <p:nvPr/>
        </p:nvSpPr>
        <p:spPr>
          <a:xfrm>
            <a:off x="8117840" y="5862320"/>
            <a:ext cx="3606800" cy="461665"/>
          </a:xfrm>
          <a:prstGeom prst="rect">
            <a:avLst/>
          </a:prstGeom>
          <a:noFill/>
        </p:spPr>
        <p:txBody>
          <a:bodyPr wrap="square" rtlCol="0">
            <a:spAutoFit/>
          </a:bodyPr>
          <a:lstStyle/>
          <a:p>
            <a:r>
              <a:rPr lang="en-US" sz="1200" dirty="0">
                <a:hlinkClick r:id="rId3"/>
              </a:rPr>
              <a:t>https://glp.earth/how-we-work/working-groups/large-scale-behavioural-models-land-use-change</a:t>
            </a:r>
            <a:r>
              <a:rPr lang="en-US" sz="1200" dirty="0"/>
              <a:t> </a:t>
            </a:r>
          </a:p>
        </p:txBody>
      </p:sp>
    </p:spTree>
    <p:extLst>
      <p:ext uri="{BB962C8B-B14F-4D97-AF65-F5344CB8AC3E}">
        <p14:creationId xmlns:p14="http://schemas.microsoft.com/office/powerpoint/2010/main" val="1294463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5C86-96DD-204F-9D71-E1631C00A0E8}"/>
              </a:ext>
            </a:extLst>
          </p:cNvPr>
          <p:cNvSpPr>
            <a:spLocks noGrp="1"/>
          </p:cNvSpPr>
          <p:nvPr>
            <p:ph type="title"/>
          </p:nvPr>
        </p:nvSpPr>
        <p:spPr>
          <a:xfrm>
            <a:off x="354106" y="136525"/>
            <a:ext cx="10515600" cy="1325563"/>
          </a:xfrm>
        </p:spPr>
        <p:txBody>
          <a:bodyPr/>
          <a:lstStyle/>
          <a:p>
            <a:r>
              <a:rPr lang="en-US" dirty="0"/>
              <a:t>Need for Land Management in TEMs</a:t>
            </a:r>
          </a:p>
        </p:txBody>
      </p:sp>
      <p:sp>
        <p:nvSpPr>
          <p:cNvPr id="3" name="Content Placeholder 2">
            <a:extLst>
              <a:ext uri="{FF2B5EF4-FFF2-40B4-BE49-F238E27FC236}">
                <a16:creationId xmlns:a16="http://schemas.microsoft.com/office/drawing/2014/main" id="{5B600360-175E-404F-A3E0-53C1C16AB22F}"/>
              </a:ext>
            </a:extLst>
          </p:cNvPr>
          <p:cNvSpPr>
            <a:spLocks noGrp="1"/>
          </p:cNvSpPr>
          <p:nvPr>
            <p:ph idx="1"/>
          </p:nvPr>
        </p:nvSpPr>
        <p:spPr>
          <a:xfrm>
            <a:off x="526227" y="1253331"/>
            <a:ext cx="11311667" cy="1016533"/>
          </a:xfrm>
        </p:spPr>
        <p:txBody>
          <a:bodyPr>
            <a:normAutofit/>
          </a:bodyPr>
          <a:lstStyle/>
          <a:p>
            <a:r>
              <a:rPr lang="en-US" sz="2400" dirty="0"/>
              <a:t>Land use change or cover change (LULCC) </a:t>
            </a:r>
            <a:r>
              <a:rPr lang="en-US" sz="2400" dirty="0">
                <a:sym typeface="Wingdings" pitchFamily="2" charset="2"/>
              </a:rPr>
              <a:t> clear impact on vegetation, carbon, water.</a:t>
            </a:r>
          </a:p>
          <a:p>
            <a:r>
              <a:rPr lang="en-US" sz="2400" dirty="0">
                <a:sym typeface="Wingdings" pitchFamily="2" charset="2"/>
              </a:rPr>
              <a:t>Land management (no LULCC)  ignored for a while, until…</a:t>
            </a:r>
            <a:endParaRPr lang="en-US" sz="2400" dirty="0"/>
          </a:p>
        </p:txBody>
      </p:sp>
      <p:sp>
        <p:nvSpPr>
          <p:cNvPr id="4" name="Slide Number Placeholder 3">
            <a:extLst>
              <a:ext uri="{FF2B5EF4-FFF2-40B4-BE49-F238E27FC236}">
                <a16:creationId xmlns:a16="http://schemas.microsoft.com/office/drawing/2014/main" id="{38817820-E17F-9A40-BD26-9827BC1BDB41}"/>
              </a:ext>
            </a:extLst>
          </p:cNvPr>
          <p:cNvSpPr>
            <a:spLocks noGrp="1"/>
          </p:cNvSpPr>
          <p:nvPr>
            <p:ph type="sldNum" sz="quarter" idx="12"/>
          </p:nvPr>
        </p:nvSpPr>
        <p:spPr/>
        <p:txBody>
          <a:bodyPr/>
          <a:lstStyle/>
          <a:p>
            <a:fld id="{0D3EA2A3-9E4C-0E40-A1FD-275CDDA6F426}" type="slidenum">
              <a:rPr lang="en-US" smtClean="0"/>
              <a:t>16</a:t>
            </a:fld>
            <a:endParaRPr lang="en-US"/>
          </a:p>
        </p:txBody>
      </p:sp>
      <p:pic>
        <p:nvPicPr>
          <p:cNvPr id="6" name="Picture 5">
            <a:extLst>
              <a:ext uri="{FF2B5EF4-FFF2-40B4-BE49-F238E27FC236}">
                <a16:creationId xmlns:a16="http://schemas.microsoft.com/office/drawing/2014/main" id="{93DD5BDF-E0D1-964A-9449-D69F6297DC29}"/>
              </a:ext>
            </a:extLst>
          </p:cNvPr>
          <p:cNvPicPr>
            <a:picLocks noChangeAspect="1"/>
          </p:cNvPicPr>
          <p:nvPr/>
        </p:nvPicPr>
        <p:blipFill>
          <a:blip r:embed="rId2"/>
          <a:stretch>
            <a:fillRect/>
          </a:stretch>
        </p:blipFill>
        <p:spPr>
          <a:xfrm>
            <a:off x="366962" y="2269864"/>
            <a:ext cx="6428877" cy="4451611"/>
          </a:xfrm>
          <a:prstGeom prst="rect">
            <a:avLst/>
          </a:prstGeom>
        </p:spPr>
      </p:pic>
      <p:pic>
        <p:nvPicPr>
          <p:cNvPr id="8" name="Picture 7">
            <a:extLst>
              <a:ext uri="{FF2B5EF4-FFF2-40B4-BE49-F238E27FC236}">
                <a16:creationId xmlns:a16="http://schemas.microsoft.com/office/drawing/2014/main" id="{59F9BED3-EED5-1444-90DE-A5C18A66197C}"/>
              </a:ext>
            </a:extLst>
          </p:cNvPr>
          <p:cNvPicPr>
            <a:picLocks noChangeAspect="1"/>
          </p:cNvPicPr>
          <p:nvPr/>
        </p:nvPicPr>
        <p:blipFill>
          <a:blip r:embed="rId3"/>
          <a:stretch>
            <a:fillRect/>
          </a:stretch>
        </p:blipFill>
        <p:spPr>
          <a:xfrm>
            <a:off x="7127672" y="2503590"/>
            <a:ext cx="4495022" cy="2864475"/>
          </a:xfrm>
          <a:prstGeom prst="rect">
            <a:avLst/>
          </a:prstGeom>
        </p:spPr>
      </p:pic>
      <p:sp>
        <p:nvSpPr>
          <p:cNvPr id="9" name="TextBox 8">
            <a:extLst>
              <a:ext uri="{FF2B5EF4-FFF2-40B4-BE49-F238E27FC236}">
                <a16:creationId xmlns:a16="http://schemas.microsoft.com/office/drawing/2014/main" id="{73EC88F7-1D01-2D41-8A93-21B2DEAB84D2}"/>
              </a:ext>
            </a:extLst>
          </p:cNvPr>
          <p:cNvSpPr txBox="1"/>
          <p:nvPr/>
        </p:nvSpPr>
        <p:spPr>
          <a:xfrm>
            <a:off x="8383044" y="6420529"/>
            <a:ext cx="3198312" cy="369332"/>
          </a:xfrm>
          <a:prstGeom prst="rect">
            <a:avLst/>
          </a:prstGeom>
          <a:noFill/>
        </p:spPr>
        <p:txBody>
          <a:bodyPr wrap="square" rtlCol="0">
            <a:spAutoFit/>
          </a:bodyPr>
          <a:lstStyle/>
          <a:p>
            <a:r>
              <a:rPr lang="en-US" i="1" dirty="0" err="1"/>
              <a:t>Luyssaert</a:t>
            </a:r>
            <a:r>
              <a:rPr lang="en-US" i="1" dirty="0"/>
              <a:t> et al. (2014)</a:t>
            </a:r>
          </a:p>
        </p:txBody>
      </p:sp>
      <p:sp>
        <p:nvSpPr>
          <p:cNvPr id="5" name="TextBox 4">
            <a:extLst>
              <a:ext uri="{FF2B5EF4-FFF2-40B4-BE49-F238E27FC236}">
                <a16:creationId xmlns:a16="http://schemas.microsoft.com/office/drawing/2014/main" id="{F131F48D-2586-404E-9B75-1C360C05E7C9}"/>
              </a:ext>
            </a:extLst>
          </p:cNvPr>
          <p:cNvSpPr txBox="1"/>
          <p:nvPr/>
        </p:nvSpPr>
        <p:spPr>
          <a:xfrm>
            <a:off x="1476103" y="6356350"/>
            <a:ext cx="4619897" cy="369332"/>
          </a:xfrm>
          <a:prstGeom prst="rect">
            <a:avLst/>
          </a:prstGeom>
          <a:solidFill>
            <a:schemeClr val="bg1"/>
          </a:solidFill>
        </p:spPr>
        <p:txBody>
          <a:bodyPr wrap="square" rtlCol="0">
            <a:spAutoFit/>
          </a:bodyPr>
          <a:lstStyle/>
          <a:p>
            <a:r>
              <a:rPr lang="en-US" dirty="0"/>
              <a:t>Ranking based on magnitude of change effect</a:t>
            </a:r>
          </a:p>
        </p:txBody>
      </p:sp>
      <p:sp>
        <p:nvSpPr>
          <p:cNvPr id="7" name="TextBox 6">
            <a:extLst>
              <a:ext uri="{FF2B5EF4-FFF2-40B4-BE49-F238E27FC236}">
                <a16:creationId xmlns:a16="http://schemas.microsoft.com/office/drawing/2014/main" id="{A091B46D-7D14-4248-A685-0592289A52AA}"/>
              </a:ext>
            </a:extLst>
          </p:cNvPr>
          <p:cNvSpPr txBox="1"/>
          <p:nvPr/>
        </p:nvSpPr>
        <p:spPr>
          <a:xfrm>
            <a:off x="1201783" y="2782669"/>
            <a:ext cx="979714" cy="646331"/>
          </a:xfrm>
          <a:prstGeom prst="rect">
            <a:avLst/>
          </a:prstGeom>
          <a:noFill/>
        </p:spPr>
        <p:txBody>
          <a:bodyPr wrap="square" rtlCol="0">
            <a:spAutoFit/>
          </a:bodyPr>
          <a:lstStyle/>
          <a:p>
            <a:r>
              <a:rPr lang="en-US" dirty="0">
                <a:solidFill>
                  <a:schemeClr val="accent1">
                    <a:lumMod val="75000"/>
                  </a:schemeClr>
                </a:solidFill>
              </a:rPr>
              <a:t>LCC</a:t>
            </a:r>
          </a:p>
          <a:p>
            <a:r>
              <a:rPr lang="en-US" dirty="0">
                <a:solidFill>
                  <a:srgbClr val="FF0000"/>
                </a:solidFill>
              </a:rPr>
              <a:t>LM</a:t>
            </a:r>
          </a:p>
        </p:txBody>
      </p:sp>
      <p:sp>
        <p:nvSpPr>
          <p:cNvPr id="10" name="TextBox 9">
            <a:extLst>
              <a:ext uri="{FF2B5EF4-FFF2-40B4-BE49-F238E27FC236}">
                <a16:creationId xmlns:a16="http://schemas.microsoft.com/office/drawing/2014/main" id="{58BF2EC8-F17B-9049-B2BF-EF1DF448C062}"/>
              </a:ext>
            </a:extLst>
          </p:cNvPr>
          <p:cNvSpPr txBox="1"/>
          <p:nvPr/>
        </p:nvSpPr>
        <p:spPr>
          <a:xfrm>
            <a:off x="8484731" y="5418943"/>
            <a:ext cx="1780903" cy="646331"/>
          </a:xfrm>
          <a:prstGeom prst="rect">
            <a:avLst/>
          </a:prstGeom>
          <a:solidFill>
            <a:schemeClr val="bg1"/>
          </a:solidFill>
        </p:spPr>
        <p:txBody>
          <a:bodyPr wrap="square" rtlCol="0">
            <a:spAutoFit/>
          </a:bodyPr>
          <a:lstStyle/>
          <a:p>
            <a:pPr algn="ctr"/>
            <a:r>
              <a:rPr lang="en-US" dirty="0"/>
              <a:t>Land affected by management</a:t>
            </a:r>
          </a:p>
        </p:txBody>
      </p:sp>
    </p:spTree>
    <p:extLst>
      <p:ext uri="{BB962C8B-B14F-4D97-AF65-F5344CB8AC3E}">
        <p14:creationId xmlns:p14="http://schemas.microsoft.com/office/powerpoint/2010/main" val="2257946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55C86-96DD-204F-9D71-E1631C00A0E8}"/>
              </a:ext>
            </a:extLst>
          </p:cNvPr>
          <p:cNvSpPr>
            <a:spLocks noGrp="1"/>
          </p:cNvSpPr>
          <p:nvPr>
            <p:ph type="title"/>
          </p:nvPr>
        </p:nvSpPr>
        <p:spPr>
          <a:xfrm>
            <a:off x="354106" y="136525"/>
            <a:ext cx="10515600" cy="1325563"/>
          </a:xfrm>
        </p:spPr>
        <p:txBody>
          <a:bodyPr/>
          <a:lstStyle/>
          <a:p>
            <a:r>
              <a:rPr lang="en-US" dirty="0"/>
              <a:t>Need for Forest Management in TEMs</a:t>
            </a:r>
          </a:p>
        </p:txBody>
      </p:sp>
      <p:sp>
        <p:nvSpPr>
          <p:cNvPr id="4" name="Slide Number Placeholder 3">
            <a:extLst>
              <a:ext uri="{FF2B5EF4-FFF2-40B4-BE49-F238E27FC236}">
                <a16:creationId xmlns:a16="http://schemas.microsoft.com/office/drawing/2014/main" id="{38817820-E17F-9A40-BD26-9827BC1BDB41}"/>
              </a:ext>
            </a:extLst>
          </p:cNvPr>
          <p:cNvSpPr>
            <a:spLocks noGrp="1"/>
          </p:cNvSpPr>
          <p:nvPr>
            <p:ph type="sldNum" sz="quarter" idx="12"/>
          </p:nvPr>
        </p:nvSpPr>
        <p:spPr/>
        <p:txBody>
          <a:bodyPr/>
          <a:lstStyle/>
          <a:p>
            <a:fld id="{0D3EA2A3-9E4C-0E40-A1FD-275CDDA6F426}" type="slidenum">
              <a:rPr lang="en-US" smtClean="0"/>
              <a:t>17</a:t>
            </a:fld>
            <a:endParaRPr lang="en-US"/>
          </a:p>
        </p:txBody>
      </p:sp>
      <p:pic>
        <p:nvPicPr>
          <p:cNvPr id="11" name="Picture 10">
            <a:extLst>
              <a:ext uri="{FF2B5EF4-FFF2-40B4-BE49-F238E27FC236}">
                <a16:creationId xmlns:a16="http://schemas.microsoft.com/office/drawing/2014/main" id="{07251F1D-C5D4-264E-80D2-424727A7FBCB}"/>
              </a:ext>
            </a:extLst>
          </p:cNvPr>
          <p:cNvPicPr>
            <a:picLocks noChangeAspect="1"/>
          </p:cNvPicPr>
          <p:nvPr/>
        </p:nvPicPr>
        <p:blipFill>
          <a:blip r:embed="rId2"/>
          <a:stretch>
            <a:fillRect/>
          </a:stretch>
        </p:blipFill>
        <p:spPr>
          <a:xfrm>
            <a:off x="2765027" y="1201738"/>
            <a:ext cx="6417595" cy="5154612"/>
          </a:xfrm>
          <a:prstGeom prst="rect">
            <a:avLst/>
          </a:prstGeom>
        </p:spPr>
      </p:pic>
      <p:sp>
        <p:nvSpPr>
          <p:cNvPr id="12" name="TextBox 11">
            <a:extLst>
              <a:ext uri="{FF2B5EF4-FFF2-40B4-BE49-F238E27FC236}">
                <a16:creationId xmlns:a16="http://schemas.microsoft.com/office/drawing/2014/main" id="{7E859EC1-79C3-F946-8029-579FD19DCDDA}"/>
              </a:ext>
            </a:extLst>
          </p:cNvPr>
          <p:cNvSpPr txBox="1"/>
          <p:nvPr/>
        </p:nvSpPr>
        <p:spPr>
          <a:xfrm>
            <a:off x="403723" y="5423661"/>
            <a:ext cx="4722607" cy="1200329"/>
          </a:xfrm>
          <a:prstGeom prst="rect">
            <a:avLst/>
          </a:prstGeom>
          <a:noFill/>
        </p:spPr>
        <p:txBody>
          <a:bodyPr wrap="square" rtlCol="0">
            <a:spAutoFit/>
          </a:bodyPr>
          <a:lstStyle/>
          <a:p>
            <a:r>
              <a:rPr lang="en-US" i="1" dirty="0" err="1"/>
              <a:t>Luyssaert</a:t>
            </a:r>
            <a:r>
              <a:rPr lang="en-US" i="1" dirty="0"/>
              <a:t>, S. ERC DOFOCO Grant: </a:t>
            </a:r>
            <a:r>
              <a:rPr lang="en-US" i="1" dirty="0">
                <a:hlinkClick r:id="rId3"/>
              </a:rPr>
              <a:t>https://cordis.europa.eu/project/id/242564</a:t>
            </a:r>
            <a:r>
              <a:rPr lang="en-US" i="1" dirty="0"/>
              <a:t>; </a:t>
            </a:r>
            <a:r>
              <a:rPr lang="en-US" i="1" dirty="0">
                <a:hlinkClick r:id="rId4"/>
              </a:rPr>
              <a:t>https://forge.ipsl.jussieu.fr/orchidee/wiki/DevelopmentActivities/ORCHIDEE-DOFOCO</a:t>
            </a:r>
            <a:r>
              <a:rPr lang="en-US" i="1" dirty="0"/>
              <a:t>    </a:t>
            </a:r>
          </a:p>
        </p:txBody>
      </p:sp>
    </p:spTree>
    <p:extLst>
      <p:ext uri="{BB962C8B-B14F-4D97-AF65-F5344CB8AC3E}">
        <p14:creationId xmlns:p14="http://schemas.microsoft.com/office/powerpoint/2010/main" val="3105383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67CD1-0E66-2C42-8B7E-313ED9DAAA62}"/>
              </a:ext>
            </a:extLst>
          </p:cNvPr>
          <p:cNvSpPr>
            <a:spLocks noGrp="1"/>
          </p:cNvSpPr>
          <p:nvPr>
            <p:ph type="title"/>
          </p:nvPr>
        </p:nvSpPr>
        <p:spPr>
          <a:xfrm>
            <a:off x="181984" y="-161132"/>
            <a:ext cx="10515600" cy="1325563"/>
          </a:xfrm>
        </p:spPr>
        <p:txBody>
          <a:bodyPr/>
          <a:lstStyle/>
          <a:p>
            <a:r>
              <a:rPr lang="en-US" dirty="0"/>
              <a:t>Forest Management Research Questions</a:t>
            </a:r>
          </a:p>
        </p:txBody>
      </p:sp>
      <p:sp>
        <p:nvSpPr>
          <p:cNvPr id="4" name="Slide Number Placeholder 3">
            <a:extLst>
              <a:ext uri="{FF2B5EF4-FFF2-40B4-BE49-F238E27FC236}">
                <a16:creationId xmlns:a16="http://schemas.microsoft.com/office/drawing/2014/main" id="{E9622AE2-356D-A14D-992F-D08BC4E54B9A}"/>
              </a:ext>
            </a:extLst>
          </p:cNvPr>
          <p:cNvSpPr>
            <a:spLocks noGrp="1"/>
          </p:cNvSpPr>
          <p:nvPr>
            <p:ph type="sldNum" sz="quarter" idx="12"/>
          </p:nvPr>
        </p:nvSpPr>
        <p:spPr/>
        <p:txBody>
          <a:bodyPr/>
          <a:lstStyle/>
          <a:p>
            <a:fld id="{0D3EA2A3-9E4C-0E40-A1FD-275CDDA6F426}" type="slidenum">
              <a:rPr lang="en-US" smtClean="0"/>
              <a:t>18</a:t>
            </a:fld>
            <a:endParaRPr lang="en-US"/>
          </a:p>
        </p:txBody>
      </p:sp>
      <p:sp>
        <p:nvSpPr>
          <p:cNvPr id="5" name="TextBox 4">
            <a:extLst>
              <a:ext uri="{FF2B5EF4-FFF2-40B4-BE49-F238E27FC236}">
                <a16:creationId xmlns:a16="http://schemas.microsoft.com/office/drawing/2014/main" id="{4FD9BFEB-8B66-604B-9418-DF0862F5E47F}"/>
              </a:ext>
            </a:extLst>
          </p:cNvPr>
          <p:cNvSpPr txBox="1"/>
          <p:nvPr/>
        </p:nvSpPr>
        <p:spPr>
          <a:xfrm>
            <a:off x="2796989" y="6488668"/>
            <a:ext cx="7642413" cy="369332"/>
          </a:xfrm>
          <a:prstGeom prst="rect">
            <a:avLst/>
          </a:prstGeom>
          <a:noFill/>
        </p:spPr>
        <p:txBody>
          <a:bodyPr wrap="square" rtlCol="0">
            <a:spAutoFit/>
          </a:bodyPr>
          <a:lstStyle/>
          <a:p>
            <a:r>
              <a:rPr lang="en-US" i="1" dirty="0" err="1"/>
              <a:t>Luyssaert</a:t>
            </a:r>
            <a:r>
              <a:rPr lang="en-US" i="1" dirty="0"/>
              <a:t>, S. ERC DOFOCO Grant: </a:t>
            </a:r>
            <a:r>
              <a:rPr lang="en-US" i="1" dirty="0">
                <a:hlinkClick r:id="rId2"/>
              </a:rPr>
              <a:t>https://cordis.europa.eu/project/id/242564</a:t>
            </a:r>
            <a:r>
              <a:rPr lang="en-US" i="1" dirty="0"/>
              <a:t>  </a:t>
            </a:r>
          </a:p>
        </p:txBody>
      </p:sp>
      <p:pic>
        <p:nvPicPr>
          <p:cNvPr id="7" name="Picture 6">
            <a:extLst>
              <a:ext uri="{FF2B5EF4-FFF2-40B4-BE49-F238E27FC236}">
                <a16:creationId xmlns:a16="http://schemas.microsoft.com/office/drawing/2014/main" id="{4C8DE32D-06A6-CC41-BA37-9AF0EB897649}"/>
              </a:ext>
            </a:extLst>
          </p:cNvPr>
          <p:cNvPicPr>
            <a:picLocks noChangeAspect="1"/>
          </p:cNvPicPr>
          <p:nvPr/>
        </p:nvPicPr>
        <p:blipFill>
          <a:blip r:embed="rId3"/>
          <a:stretch>
            <a:fillRect/>
          </a:stretch>
        </p:blipFill>
        <p:spPr>
          <a:xfrm>
            <a:off x="1655780" y="1141989"/>
            <a:ext cx="8326420" cy="5236803"/>
          </a:xfrm>
          <a:prstGeom prst="rect">
            <a:avLst/>
          </a:prstGeom>
        </p:spPr>
      </p:pic>
    </p:spTree>
    <p:extLst>
      <p:ext uri="{BB962C8B-B14F-4D97-AF65-F5344CB8AC3E}">
        <p14:creationId xmlns:p14="http://schemas.microsoft.com/office/powerpoint/2010/main" val="593007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9B4-1FCA-7145-B1FC-F10E4B819942}"/>
              </a:ext>
            </a:extLst>
          </p:cNvPr>
          <p:cNvSpPr>
            <a:spLocks noGrp="1"/>
          </p:cNvSpPr>
          <p:nvPr>
            <p:ph type="title"/>
          </p:nvPr>
        </p:nvSpPr>
        <p:spPr>
          <a:xfrm>
            <a:off x="176191" y="-177670"/>
            <a:ext cx="10515600" cy="1325563"/>
          </a:xfrm>
        </p:spPr>
        <p:txBody>
          <a:bodyPr>
            <a:normAutofit/>
          </a:bodyPr>
          <a:lstStyle/>
          <a:p>
            <a:r>
              <a:rPr lang="en-US" sz="4000" dirty="0"/>
              <a:t>Changes needed to address forest management</a:t>
            </a:r>
          </a:p>
        </p:txBody>
      </p:sp>
      <p:sp>
        <p:nvSpPr>
          <p:cNvPr id="3" name="Content Placeholder 2">
            <a:extLst>
              <a:ext uri="{FF2B5EF4-FFF2-40B4-BE49-F238E27FC236}">
                <a16:creationId xmlns:a16="http://schemas.microsoft.com/office/drawing/2014/main" id="{2CE65727-A895-9A47-8CC4-334D19CAAB3E}"/>
              </a:ext>
            </a:extLst>
          </p:cNvPr>
          <p:cNvSpPr>
            <a:spLocks noGrp="1"/>
          </p:cNvSpPr>
          <p:nvPr>
            <p:ph idx="1"/>
          </p:nvPr>
        </p:nvSpPr>
        <p:spPr>
          <a:xfrm>
            <a:off x="515470" y="1147893"/>
            <a:ext cx="10515600" cy="4351338"/>
          </a:xfrm>
        </p:spPr>
        <p:txBody>
          <a:bodyPr>
            <a:normAutofit/>
          </a:bodyPr>
          <a:lstStyle/>
          <a:p>
            <a:pPr>
              <a:buFont typeface="Wingdings" pitchFamily="2" charset="2"/>
              <a:buChar char="Ø"/>
            </a:pPr>
            <a:r>
              <a:rPr lang="en-US" sz="2200" dirty="0"/>
              <a:t>Not only management decisions needed, but much better representation of forest canopies </a:t>
            </a:r>
            <a:r>
              <a:rPr lang="en-US" sz="2200" dirty="0">
                <a:sym typeface="Wingdings" pitchFamily="2" charset="2"/>
              </a:rPr>
              <a:t> ORCHIDEE-CAN version</a:t>
            </a:r>
            <a:endParaRPr lang="en-US" sz="2200" dirty="0"/>
          </a:p>
        </p:txBody>
      </p:sp>
      <p:sp>
        <p:nvSpPr>
          <p:cNvPr id="4" name="Slide Number Placeholder 3">
            <a:extLst>
              <a:ext uri="{FF2B5EF4-FFF2-40B4-BE49-F238E27FC236}">
                <a16:creationId xmlns:a16="http://schemas.microsoft.com/office/drawing/2014/main" id="{F3BC8023-51B1-BF4B-9D0E-22623D671957}"/>
              </a:ext>
            </a:extLst>
          </p:cNvPr>
          <p:cNvSpPr>
            <a:spLocks noGrp="1"/>
          </p:cNvSpPr>
          <p:nvPr>
            <p:ph type="sldNum" sz="quarter" idx="12"/>
          </p:nvPr>
        </p:nvSpPr>
        <p:spPr/>
        <p:txBody>
          <a:bodyPr/>
          <a:lstStyle/>
          <a:p>
            <a:fld id="{0D3EA2A3-9E4C-0E40-A1FD-275CDDA6F426}" type="slidenum">
              <a:rPr lang="en-US" smtClean="0"/>
              <a:t>19</a:t>
            </a:fld>
            <a:endParaRPr lang="en-US"/>
          </a:p>
        </p:txBody>
      </p:sp>
      <p:sp>
        <p:nvSpPr>
          <p:cNvPr id="6" name="TextBox 5">
            <a:extLst>
              <a:ext uri="{FF2B5EF4-FFF2-40B4-BE49-F238E27FC236}">
                <a16:creationId xmlns:a16="http://schemas.microsoft.com/office/drawing/2014/main" id="{3BB005E5-1F5C-934E-A461-D6E0AE1B0B10}"/>
              </a:ext>
            </a:extLst>
          </p:cNvPr>
          <p:cNvSpPr txBox="1"/>
          <p:nvPr/>
        </p:nvSpPr>
        <p:spPr>
          <a:xfrm>
            <a:off x="8993688" y="6462458"/>
            <a:ext cx="3198312" cy="369332"/>
          </a:xfrm>
          <a:prstGeom prst="rect">
            <a:avLst/>
          </a:prstGeom>
          <a:noFill/>
        </p:spPr>
        <p:txBody>
          <a:bodyPr wrap="square" rtlCol="0">
            <a:spAutoFit/>
          </a:bodyPr>
          <a:lstStyle/>
          <a:p>
            <a:r>
              <a:rPr lang="en-US" i="1" dirty="0" err="1"/>
              <a:t>Naudts</a:t>
            </a:r>
            <a:r>
              <a:rPr lang="en-US" i="1" dirty="0"/>
              <a:t> et al. (2015)</a:t>
            </a:r>
          </a:p>
        </p:txBody>
      </p:sp>
      <p:pic>
        <p:nvPicPr>
          <p:cNvPr id="10" name="Picture 9">
            <a:extLst>
              <a:ext uri="{FF2B5EF4-FFF2-40B4-BE49-F238E27FC236}">
                <a16:creationId xmlns:a16="http://schemas.microsoft.com/office/drawing/2014/main" id="{8331CE5D-396D-424C-94BE-DF44EB1BA042}"/>
              </a:ext>
            </a:extLst>
          </p:cNvPr>
          <p:cNvPicPr>
            <a:picLocks noChangeAspect="1"/>
          </p:cNvPicPr>
          <p:nvPr/>
        </p:nvPicPr>
        <p:blipFill>
          <a:blip r:embed="rId2"/>
          <a:stretch>
            <a:fillRect/>
          </a:stretch>
        </p:blipFill>
        <p:spPr>
          <a:xfrm>
            <a:off x="1874295" y="1978331"/>
            <a:ext cx="7119393" cy="4743144"/>
          </a:xfrm>
          <a:prstGeom prst="rect">
            <a:avLst/>
          </a:prstGeom>
        </p:spPr>
      </p:pic>
    </p:spTree>
    <p:extLst>
      <p:ext uri="{BB962C8B-B14F-4D97-AF65-F5344CB8AC3E}">
        <p14:creationId xmlns:p14="http://schemas.microsoft.com/office/powerpoint/2010/main" val="1382532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529FD-63D7-4E46-A35C-D3A25680178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E7D1F38-FDD1-B642-B7E2-DC3FFD6FFF56}"/>
              </a:ext>
            </a:extLst>
          </p:cNvPr>
          <p:cNvSpPr>
            <a:spLocks noGrp="1"/>
          </p:cNvSpPr>
          <p:nvPr>
            <p:ph idx="1"/>
          </p:nvPr>
        </p:nvSpPr>
        <p:spPr/>
        <p:txBody>
          <a:bodyPr/>
          <a:lstStyle/>
          <a:p>
            <a:r>
              <a:rPr lang="en-US" dirty="0"/>
              <a:t>Crop models</a:t>
            </a:r>
          </a:p>
          <a:p>
            <a:r>
              <a:rPr lang="en-US" dirty="0"/>
              <a:t>Agricultural processes in TEMs</a:t>
            </a:r>
          </a:p>
          <a:p>
            <a:r>
              <a:rPr lang="en-US" dirty="0" err="1"/>
              <a:t>AgMIP</a:t>
            </a:r>
            <a:r>
              <a:rPr lang="en-US" dirty="0"/>
              <a:t> and the Global Gridded Crop Model </a:t>
            </a:r>
            <a:r>
              <a:rPr lang="en-US" dirty="0" err="1"/>
              <a:t>Intercomparison</a:t>
            </a:r>
            <a:endParaRPr lang="en-US" dirty="0"/>
          </a:p>
          <a:p>
            <a:r>
              <a:rPr lang="en-US" dirty="0"/>
              <a:t>Prescribing land cover change in TEMs</a:t>
            </a:r>
          </a:p>
          <a:p>
            <a:r>
              <a:rPr lang="en-US" dirty="0"/>
              <a:t>Land management developments in TEMs</a:t>
            </a:r>
          </a:p>
        </p:txBody>
      </p:sp>
      <p:sp>
        <p:nvSpPr>
          <p:cNvPr id="4" name="Slide Number Placeholder 3">
            <a:extLst>
              <a:ext uri="{FF2B5EF4-FFF2-40B4-BE49-F238E27FC236}">
                <a16:creationId xmlns:a16="http://schemas.microsoft.com/office/drawing/2014/main" id="{038AC356-93D4-734F-936B-AAF6995B1E24}"/>
              </a:ext>
            </a:extLst>
          </p:cNvPr>
          <p:cNvSpPr>
            <a:spLocks noGrp="1"/>
          </p:cNvSpPr>
          <p:nvPr>
            <p:ph type="sldNum" sz="quarter" idx="12"/>
          </p:nvPr>
        </p:nvSpPr>
        <p:spPr/>
        <p:txBody>
          <a:bodyPr/>
          <a:lstStyle/>
          <a:p>
            <a:fld id="{0D3EA2A3-9E4C-0E40-A1FD-275CDDA6F426}" type="slidenum">
              <a:rPr lang="en-US" smtClean="0"/>
              <a:t>2</a:t>
            </a:fld>
            <a:endParaRPr lang="en-US"/>
          </a:p>
        </p:txBody>
      </p:sp>
    </p:spTree>
    <p:extLst>
      <p:ext uri="{BB962C8B-B14F-4D97-AF65-F5344CB8AC3E}">
        <p14:creationId xmlns:p14="http://schemas.microsoft.com/office/powerpoint/2010/main" val="2551689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9B4-1FCA-7145-B1FC-F10E4B819942}"/>
              </a:ext>
            </a:extLst>
          </p:cNvPr>
          <p:cNvSpPr>
            <a:spLocks noGrp="1"/>
          </p:cNvSpPr>
          <p:nvPr>
            <p:ph type="title"/>
          </p:nvPr>
        </p:nvSpPr>
        <p:spPr>
          <a:xfrm>
            <a:off x="176191" y="-177670"/>
            <a:ext cx="10515600" cy="1325563"/>
          </a:xfrm>
        </p:spPr>
        <p:txBody>
          <a:bodyPr>
            <a:normAutofit/>
          </a:bodyPr>
          <a:lstStyle/>
          <a:p>
            <a:r>
              <a:rPr lang="en-US" sz="4000" dirty="0"/>
              <a:t>Changes needed to address forest management</a:t>
            </a:r>
          </a:p>
        </p:txBody>
      </p:sp>
      <p:sp>
        <p:nvSpPr>
          <p:cNvPr id="4" name="Slide Number Placeholder 3">
            <a:extLst>
              <a:ext uri="{FF2B5EF4-FFF2-40B4-BE49-F238E27FC236}">
                <a16:creationId xmlns:a16="http://schemas.microsoft.com/office/drawing/2014/main" id="{F3BC8023-51B1-BF4B-9D0E-22623D671957}"/>
              </a:ext>
            </a:extLst>
          </p:cNvPr>
          <p:cNvSpPr>
            <a:spLocks noGrp="1"/>
          </p:cNvSpPr>
          <p:nvPr>
            <p:ph type="sldNum" sz="quarter" idx="12"/>
          </p:nvPr>
        </p:nvSpPr>
        <p:spPr/>
        <p:txBody>
          <a:bodyPr/>
          <a:lstStyle/>
          <a:p>
            <a:fld id="{0D3EA2A3-9E4C-0E40-A1FD-275CDDA6F426}" type="slidenum">
              <a:rPr lang="en-US" smtClean="0"/>
              <a:t>20</a:t>
            </a:fld>
            <a:endParaRPr lang="en-US"/>
          </a:p>
        </p:txBody>
      </p:sp>
      <p:sp>
        <p:nvSpPr>
          <p:cNvPr id="6" name="TextBox 5">
            <a:extLst>
              <a:ext uri="{FF2B5EF4-FFF2-40B4-BE49-F238E27FC236}">
                <a16:creationId xmlns:a16="http://schemas.microsoft.com/office/drawing/2014/main" id="{3BB005E5-1F5C-934E-A461-D6E0AE1B0B10}"/>
              </a:ext>
            </a:extLst>
          </p:cNvPr>
          <p:cNvSpPr txBox="1"/>
          <p:nvPr/>
        </p:nvSpPr>
        <p:spPr>
          <a:xfrm>
            <a:off x="8993688" y="6462458"/>
            <a:ext cx="3198312" cy="369332"/>
          </a:xfrm>
          <a:prstGeom prst="rect">
            <a:avLst/>
          </a:prstGeom>
          <a:noFill/>
        </p:spPr>
        <p:txBody>
          <a:bodyPr wrap="square" rtlCol="0">
            <a:spAutoFit/>
          </a:bodyPr>
          <a:lstStyle/>
          <a:p>
            <a:r>
              <a:rPr lang="en-US" i="1" dirty="0" err="1"/>
              <a:t>Naudts</a:t>
            </a:r>
            <a:r>
              <a:rPr lang="en-US" i="1" dirty="0"/>
              <a:t> et al. (2015)</a:t>
            </a:r>
          </a:p>
        </p:txBody>
      </p:sp>
      <p:pic>
        <p:nvPicPr>
          <p:cNvPr id="9" name="Picture 8">
            <a:extLst>
              <a:ext uri="{FF2B5EF4-FFF2-40B4-BE49-F238E27FC236}">
                <a16:creationId xmlns:a16="http://schemas.microsoft.com/office/drawing/2014/main" id="{C5A81E85-35F1-B342-9B11-69B2CFE28137}"/>
              </a:ext>
            </a:extLst>
          </p:cNvPr>
          <p:cNvPicPr>
            <a:picLocks noChangeAspect="1"/>
          </p:cNvPicPr>
          <p:nvPr/>
        </p:nvPicPr>
        <p:blipFill>
          <a:blip r:embed="rId2"/>
          <a:stretch>
            <a:fillRect/>
          </a:stretch>
        </p:blipFill>
        <p:spPr>
          <a:xfrm>
            <a:off x="2340316" y="1079724"/>
            <a:ext cx="7254172" cy="5276626"/>
          </a:xfrm>
          <a:prstGeom prst="rect">
            <a:avLst/>
          </a:prstGeom>
        </p:spPr>
      </p:pic>
    </p:spTree>
    <p:extLst>
      <p:ext uri="{BB962C8B-B14F-4D97-AF65-F5344CB8AC3E}">
        <p14:creationId xmlns:p14="http://schemas.microsoft.com/office/powerpoint/2010/main" val="2046594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9B4-1FCA-7145-B1FC-F10E4B819942}"/>
              </a:ext>
            </a:extLst>
          </p:cNvPr>
          <p:cNvSpPr>
            <a:spLocks noGrp="1"/>
          </p:cNvSpPr>
          <p:nvPr>
            <p:ph type="title"/>
          </p:nvPr>
        </p:nvSpPr>
        <p:spPr>
          <a:xfrm>
            <a:off x="176190" y="-177670"/>
            <a:ext cx="10979490" cy="1325563"/>
          </a:xfrm>
        </p:spPr>
        <p:txBody>
          <a:bodyPr>
            <a:normAutofit/>
          </a:bodyPr>
          <a:lstStyle/>
          <a:p>
            <a:r>
              <a:rPr lang="en-US" sz="3200" dirty="0"/>
              <a:t>Changes needed to address forest management: canopy structure</a:t>
            </a:r>
          </a:p>
        </p:txBody>
      </p:sp>
      <p:sp>
        <p:nvSpPr>
          <p:cNvPr id="4" name="Slide Number Placeholder 3">
            <a:extLst>
              <a:ext uri="{FF2B5EF4-FFF2-40B4-BE49-F238E27FC236}">
                <a16:creationId xmlns:a16="http://schemas.microsoft.com/office/drawing/2014/main" id="{F3BC8023-51B1-BF4B-9D0E-22623D671957}"/>
              </a:ext>
            </a:extLst>
          </p:cNvPr>
          <p:cNvSpPr>
            <a:spLocks noGrp="1"/>
          </p:cNvSpPr>
          <p:nvPr>
            <p:ph type="sldNum" sz="quarter" idx="12"/>
          </p:nvPr>
        </p:nvSpPr>
        <p:spPr/>
        <p:txBody>
          <a:bodyPr/>
          <a:lstStyle/>
          <a:p>
            <a:fld id="{0D3EA2A3-9E4C-0E40-A1FD-275CDDA6F426}" type="slidenum">
              <a:rPr lang="en-US" smtClean="0"/>
              <a:t>21</a:t>
            </a:fld>
            <a:endParaRPr lang="en-US"/>
          </a:p>
        </p:txBody>
      </p:sp>
      <p:sp>
        <p:nvSpPr>
          <p:cNvPr id="6" name="TextBox 5">
            <a:extLst>
              <a:ext uri="{FF2B5EF4-FFF2-40B4-BE49-F238E27FC236}">
                <a16:creationId xmlns:a16="http://schemas.microsoft.com/office/drawing/2014/main" id="{3BB005E5-1F5C-934E-A461-D6E0AE1B0B10}"/>
              </a:ext>
            </a:extLst>
          </p:cNvPr>
          <p:cNvSpPr txBox="1"/>
          <p:nvPr/>
        </p:nvSpPr>
        <p:spPr>
          <a:xfrm>
            <a:off x="8993688" y="6462458"/>
            <a:ext cx="3198312" cy="369332"/>
          </a:xfrm>
          <a:prstGeom prst="rect">
            <a:avLst/>
          </a:prstGeom>
          <a:noFill/>
        </p:spPr>
        <p:txBody>
          <a:bodyPr wrap="square" rtlCol="0">
            <a:spAutoFit/>
          </a:bodyPr>
          <a:lstStyle/>
          <a:p>
            <a:r>
              <a:rPr lang="en-US" i="1" dirty="0" err="1"/>
              <a:t>Naudts</a:t>
            </a:r>
            <a:r>
              <a:rPr lang="en-US" i="1" dirty="0"/>
              <a:t> et al. (2015)</a:t>
            </a:r>
          </a:p>
        </p:txBody>
      </p:sp>
      <p:pic>
        <p:nvPicPr>
          <p:cNvPr id="8" name="Picture 7">
            <a:extLst>
              <a:ext uri="{FF2B5EF4-FFF2-40B4-BE49-F238E27FC236}">
                <a16:creationId xmlns:a16="http://schemas.microsoft.com/office/drawing/2014/main" id="{FE9887EC-62AD-B543-91DE-F767E7EBF22E}"/>
              </a:ext>
            </a:extLst>
          </p:cNvPr>
          <p:cNvPicPr>
            <a:picLocks noChangeAspect="1"/>
          </p:cNvPicPr>
          <p:nvPr/>
        </p:nvPicPr>
        <p:blipFill rotWithShape="1">
          <a:blip r:embed="rId2"/>
          <a:srcRect t="18510"/>
          <a:stretch/>
        </p:blipFill>
        <p:spPr>
          <a:xfrm>
            <a:off x="1185075" y="950314"/>
            <a:ext cx="9407769" cy="5588598"/>
          </a:xfrm>
          <a:prstGeom prst="rect">
            <a:avLst/>
          </a:prstGeom>
        </p:spPr>
      </p:pic>
      <p:sp>
        <p:nvSpPr>
          <p:cNvPr id="10" name="TextBox 9">
            <a:extLst>
              <a:ext uri="{FF2B5EF4-FFF2-40B4-BE49-F238E27FC236}">
                <a16:creationId xmlns:a16="http://schemas.microsoft.com/office/drawing/2014/main" id="{D8B11728-4646-8848-91E2-573CDA9CC773}"/>
              </a:ext>
            </a:extLst>
          </p:cNvPr>
          <p:cNvSpPr txBox="1"/>
          <p:nvPr/>
        </p:nvSpPr>
        <p:spPr>
          <a:xfrm>
            <a:off x="5346549" y="5907686"/>
            <a:ext cx="2918455" cy="430887"/>
          </a:xfrm>
          <a:prstGeom prst="rect">
            <a:avLst/>
          </a:prstGeom>
          <a:noFill/>
        </p:spPr>
        <p:txBody>
          <a:bodyPr wrap="square" rtlCol="0">
            <a:spAutoFit/>
          </a:bodyPr>
          <a:lstStyle/>
          <a:p>
            <a:r>
              <a:rPr lang="en-US" sz="2200" dirty="0">
                <a:solidFill>
                  <a:schemeClr val="tx1">
                    <a:lumMod val="75000"/>
                    <a:lumOff val="25000"/>
                  </a:schemeClr>
                </a:solidFill>
                <a:latin typeface="Futura Medium" panose="020B0602020204020303" pitchFamily="34" charset="-79"/>
                <a:ea typeface="Apple Color Emoji" pitchFamily="2" charset="0"/>
                <a:cs typeface="Futura Medium" panose="020B0602020204020303" pitchFamily="34" charset="-79"/>
              </a:rPr>
              <a:t>-Gaps between trees</a:t>
            </a:r>
          </a:p>
        </p:txBody>
      </p:sp>
    </p:spTree>
    <p:extLst>
      <p:ext uri="{BB962C8B-B14F-4D97-AF65-F5344CB8AC3E}">
        <p14:creationId xmlns:p14="http://schemas.microsoft.com/office/powerpoint/2010/main" val="2374646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9B4-1FCA-7145-B1FC-F10E4B819942}"/>
              </a:ext>
            </a:extLst>
          </p:cNvPr>
          <p:cNvSpPr>
            <a:spLocks noGrp="1"/>
          </p:cNvSpPr>
          <p:nvPr>
            <p:ph type="title"/>
          </p:nvPr>
        </p:nvSpPr>
        <p:spPr>
          <a:xfrm>
            <a:off x="176189" y="-239284"/>
            <a:ext cx="10914943" cy="1325563"/>
          </a:xfrm>
        </p:spPr>
        <p:txBody>
          <a:bodyPr>
            <a:normAutofit/>
          </a:bodyPr>
          <a:lstStyle/>
          <a:p>
            <a:r>
              <a:rPr lang="en-US" sz="3200" dirty="0"/>
              <a:t>Changes needed to address forest management: allocation</a:t>
            </a:r>
          </a:p>
        </p:txBody>
      </p:sp>
      <p:sp>
        <p:nvSpPr>
          <p:cNvPr id="4" name="Slide Number Placeholder 3">
            <a:extLst>
              <a:ext uri="{FF2B5EF4-FFF2-40B4-BE49-F238E27FC236}">
                <a16:creationId xmlns:a16="http://schemas.microsoft.com/office/drawing/2014/main" id="{F3BC8023-51B1-BF4B-9D0E-22623D671957}"/>
              </a:ext>
            </a:extLst>
          </p:cNvPr>
          <p:cNvSpPr>
            <a:spLocks noGrp="1"/>
          </p:cNvSpPr>
          <p:nvPr>
            <p:ph type="sldNum" sz="quarter" idx="12"/>
          </p:nvPr>
        </p:nvSpPr>
        <p:spPr>
          <a:xfrm>
            <a:off x="9105452" y="6462458"/>
            <a:ext cx="2743200" cy="365125"/>
          </a:xfrm>
        </p:spPr>
        <p:txBody>
          <a:bodyPr/>
          <a:lstStyle/>
          <a:p>
            <a:fld id="{0D3EA2A3-9E4C-0E40-A1FD-275CDDA6F426}" type="slidenum">
              <a:rPr lang="en-US" smtClean="0"/>
              <a:t>22</a:t>
            </a:fld>
            <a:endParaRPr lang="en-US"/>
          </a:p>
        </p:txBody>
      </p:sp>
      <p:sp>
        <p:nvSpPr>
          <p:cNvPr id="6" name="TextBox 5">
            <a:extLst>
              <a:ext uri="{FF2B5EF4-FFF2-40B4-BE49-F238E27FC236}">
                <a16:creationId xmlns:a16="http://schemas.microsoft.com/office/drawing/2014/main" id="{3BB005E5-1F5C-934E-A461-D6E0AE1B0B10}"/>
              </a:ext>
            </a:extLst>
          </p:cNvPr>
          <p:cNvSpPr txBox="1"/>
          <p:nvPr/>
        </p:nvSpPr>
        <p:spPr>
          <a:xfrm>
            <a:off x="10155514" y="6122511"/>
            <a:ext cx="3198312" cy="369332"/>
          </a:xfrm>
          <a:prstGeom prst="rect">
            <a:avLst/>
          </a:prstGeom>
          <a:noFill/>
        </p:spPr>
        <p:txBody>
          <a:bodyPr wrap="square" rtlCol="0">
            <a:spAutoFit/>
          </a:bodyPr>
          <a:lstStyle/>
          <a:p>
            <a:r>
              <a:rPr lang="en-US" i="1" dirty="0" err="1"/>
              <a:t>Naudts</a:t>
            </a:r>
            <a:r>
              <a:rPr lang="en-US" i="1" dirty="0"/>
              <a:t> et al. (2015)</a:t>
            </a:r>
          </a:p>
        </p:txBody>
      </p:sp>
      <p:pic>
        <p:nvPicPr>
          <p:cNvPr id="5" name="Picture 4">
            <a:extLst>
              <a:ext uri="{FF2B5EF4-FFF2-40B4-BE49-F238E27FC236}">
                <a16:creationId xmlns:a16="http://schemas.microsoft.com/office/drawing/2014/main" id="{064AA1F3-6F44-4D49-842B-D45D9640601F}"/>
              </a:ext>
            </a:extLst>
          </p:cNvPr>
          <p:cNvPicPr>
            <a:picLocks noChangeAspect="1"/>
          </p:cNvPicPr>
          <p:nvPr/>
        </p:nvPicPr>
        <p:blipFill>
          <a:blip r:embed="rId2"/>
          <a:stretch>
            <a:fillRect/>
          </a:stretch>
        </p:blipFill>
        <p:spPr>
          <a:xfrm>
            <a:off x="2580267" y="786168"/>
            <a:ext cx="7203587" cy="3620602"/>
          </a:xfrm>
          <a:prstGeom prst="rect">
            <a:avLst/>
          </a:prstGeom>
        </p:spPr>
      </p:pic>
      <p:pic>
        <p:nvPicPr>
          <p:cNvPr id="10" name="Picture 9">
            <a:extLst>
              <a:ext uri="{FF2B5EF4-FFF2-40B4-BE49-F238E27FC236}">
                <a16:creationId xmlns:a16="http://schemas.microsoft.com/office/drawing/2014/main" id="{8C2C27EC-833A-E84C-86BA-2AB0E7419AFF}"/>
              </a:ext>
            </a:extLst>
          </p:cNvPr>
          <p:cNvPicPr>
            <a:picLocks noChangeAspect="1"/>
          </p:cNvPicPr>
          <p:nvPr/>
        </p:nvPicPr>
        <p:blipFill rotWithShape="1">
          <a:blip r:embed="rId3"/>
          <a:srcRect r="69056"/>
          <a:stretch/>
        </p:blipFill>
        <p:spPr>
          <a:xfrm>
            <a:off x="216834" y="4247410"/>
            <a:ext cx="2098076" cy="2580173"/>
          </a:xfrm>
          <a:prstGeom prst="rect">
            <a:avLst/>
          </a:prstGeom>
        </p:spPr>
      </p:pic>
      <p:pic>
        <p:nvPicPr>
          <p:cNvPr id="11" name="Picture 10">
            <a:extLst>
              <a:ext uri="{FF2B5EF4-FFF2-40B4-BE49-F238E27FC236}">
                <a16:creationId xmlns:a16="http://schemas.microsoft.com/office/drawing/2014/main" id="{DB3D4E17-7C6E-DD4B-B598-49744F6BEF0F}"/>
              </a:ext>
            </a:extLst>
          </p:cNvPr>
          <p:cNvPicPr>
            <a:picLocks noChangeAspect="1"/>
          </p:cNvPicPr>
          <p:nvPr/>
        </p:nvPicPr>
        <p:blipFill rotWithShape="1">
          <a:blip r:embed="rId3"/>
          <a:srcRect l="35719" r="34536"/>
          <a:stretch/>
        </p:blipFill>
        <p:spPr>
          <a:xfrm>
            <a:off x="3169133" y="4261531"/>
            <a:ext cx="2016837" cy="2580173"/>
          </a:xfrm>
          <a:prstGeom prst="rect">
            <a:avLst/>
          </a:prstGeom>
        </p:spPr>
      </p:pic>
      <p:pic>
        <p:nvPicPr>
          <p:cNvPr id="12" name="Picture 11">
            <a:extLst>
              <a:ext uri="{FF2B5EF4-FFF2-40B4-BE49-F238E27FC236}">
                <a16:creationId xmlns:a16="http://schemas.microsoft.com/office/drawing/2014/main" id="{D15996AE-4106-F34F-A8D9-363E7A2D9A8A}"/>
              </a:ext>
            </a:extLst>
          </p:cNvPr>
          <p:cNvPicPr>
            <a:picLocks noChangeAspect="1"/>
          </p:cNvPicPr>
          <p:nvPr/>
        </p:nvPicPr>
        <p:blipFill rotWithShape="1">
          <a:blip r:embed="rId3"/>
          <a:srcRect l="64644" t="-1405" r="-317" b="1405"/>
          <a:stretch/>
        </p:blipFill>
        <p:spPr>
          <a:xfrm>
            <a:off x="6493248" y="4277827"/>
            <a:ext cx="2418676" cy="2580173"/>
          </a:xfrm>
          <a:prstGeom prst="rect">
            <a:avLst/>
          </a:prstGeom>
        </p:spPr>
      </p:pic>
      <p:cxnSp>
        <p:nvCxnSpPr>
          <p:cNvPr id="14" name="Straight Connector 13">
            <a:extLst>
              <a:ext uri="{FF2B5EF4-FFF2-40B4-BE49-F238E27FC236}">
                <a16:creationId xmlns:a16="http://schemas.microsoft.com/office/drawing/2014/main" id="{C5D9A8B1-CBEE-294C-86A0-BE1836497E13}"/>
              </a:ext>
            </a:extLst>
          </p:cNvPr>
          <p:cNvCxnSpPr/>
          <p:nvPr/>
        </p:nvCxnSpPr>
        <p:spPr>
          <a:xfrm>
            <a:off x="5873675" y="871752"/>
            <a:ext cx="0" cy="5955831"/>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8283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8E9B4-1FCA-7145-B1FC-F10E4B819942}"/>
              </a:ext>
            </a:extLst>
          </p:cNvPr>
          <p:cNvSpPr>
            <a:spLocks noGrp="1"/>
          </p:cNvSpPr>
          <p:nvPr>
            <p:ph type="title"/>
          </p:nvPr>
        </p:nvSpPr>
        <p:spPr>
          <a:xfrm>
            <a:off x="176191" y="-177670"/>
            <a:ext cx="11377522" cy="1325563"/>
          </a:xfrm>
        </p:spPr>
        <p:txBody>
          <a:bodyPr>
            <a:normAutofit/>
          </a:bodyPr>
          <a:lstStyle/>
          <a:p>
            <a:r>
              <a:rPr lang="en-US" sz="3200" dirty="0"/>
              <a:t>Changes needed to address forest management: albedo calculation</a:t>
            </a:r>
          </a:p>
        </p:txBody>
      </p:sp>
      <p:sp>
        <p:nvSpPr>
          <p:cNvPr id="4" name="Slide Number Placeholder 3">
            <a:extLst>
              <a:ext uri="{FF2B5EF4-FFF2-40B4-BE49-F238E27FC236}">
                <a16:creationId xmlns:a16="http://schemas.microsoft.com/office/drawing/2014/main" id="{F3BC8023-51B1-BF4B-9D0E-22623D671957}"/>
              </a:ext>
            </a:extLst>
          </p:cNvPr>
          <p:cNvSpPr>
            <a:spLocks noGrp="1"/>
          </p:cNvSpPr>
          <p:nvPr>
            <p:ph type="sldNum" sz="quarter" idx="12"/>
          </p:nvPr>
        </p:nvSpPr>
        <p:spPr/>
        <p:txBody>
          <a:bodyPr/>
          <a:lstStyle/>
          <a:p>
            <a:fld id="{0D3EA2A3-9E4C-0E40-A1FD-275CDDA6F426}" type="slidenum">
              <a:rPr lang="en-US" smtClean="0"/>
              <a:t>23</a:t>
            </a:fld>
            <a:endParaRPr lang="en-US"/>
          </a:p>
        </p:txBody>
      </p:sp>
      <p:sp>
        <p:nvSpPr>
          <p:cNvPr id="6" name="TextBox 5">
            <a:extLst>
              <a:ext uri="{FF2B5EF4-FFF2-40B4-BE49-F238E27FC236}">
                <a16:creationId xmlns:a16="http://schemas.microsoft.com/office/drawing/2014/main" id="{3BB005E5-1F5C-934E-A461-D6E0AE1B0B10}"/>
              </a:ext>
            </a:extLst>
          </p:cNvPr>
          <p:cNvSpPr txBox="1"/>
          <p:nvPr/>
        </p:nvSpPr>
        <p:spPr>
          <a:xfrm>
            <a:off x="8993688" y="6462458"/>
            <a:ext cx="3198312" cy="369332"/>
          </a:xfrm>
          <a:prstGeom prst="rect">
            <a:avLst/>
          </a:prstGeom>
          <a:noFill/>
        </p:spPr>
        <p:txBody>
          <a:bodyPr wrap="square" rtlCol="0">
            <a:spAutoFit/>
          </a:bodyPr>
          <a:lstStyle/>
          <a:p>
            <a:r>
              <a:rPr lang="en-US" i="1" dirty="0" err="1"/>
              <a:t>Naudts</a:t>
            </a:r>
            <a:r>
              <a:rPr lang="en-US" i="1" dirty="0"/>
              <a:t> et al. (2015)</a:t>
            </a:r>
          </a:p>
        </p:txBody>
      </p:sp>
      <p:pic>
        <p:nvPicPr>
          <p:cNvPr id="5" name="Picture 4">
            <a:extLst>
              <a:ext uri="{FF2B5EF4-FFF2-40B4-BE49-F238E27FC236}">
                <a16:creationId xmlns:a16="http://schemas.microsoft.com/office/drawing/2014/main" id="{C11A7189-FC37-3649-A167-A328EE81555F}"/>
              </a:ext>
            </a:extLst>
          </p:cNvPr>
          <p:cNvPicPr>
            <a:picLocks noChangeAspect="1"/>
          </p:cNvPicPr>
          <p:nvPr/>
        </p:nvPicPr>
        <p:blipFill>
          <a:blip r:embed="rId2"/>
          <a:stretch>
            <a:fillRect/>
          </a:stretch>
        </p:blipFill>
        <p:spPr>
          <a:xfrm>
            <a:off x="1882588" y="895616"/>
            <a:ext cx="8201839" cy="5350419"/>
          </a:xfrm>
          <a:prstGeom prst="rect">
            <a:avLst/>
          </a:prstGeom>
        </p:spPr>
      </p:pic>
    </p:spTree>
    <p:extLst>
      <p:ext uri="{BB962C8B-B14F-4D97-AF65-F5344CB8AC3E}">
        <p14:creationId xmlns:p14="http://schemas.microsoft.com/office/powerpoint/2010/main" val="1456412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C241-D190-8844-A624-B80A326F399B}"/>
              </a:ext>
            </a:extLst>
          </p:cNvPr>
          <p:cNvSpPr>
            <a:spLocks noGrp="1"/>
          </p:cNvSpPr>
          <p:nvPr>
            <p:ph type="title"/>
          </p:nvPr>
        </p:nvSpPr>
        <p:spPr>
          <a:xfrm>
            <a:off x="407895" y="136525"/>
            <a:ext cx="7929281" cy="1325563"/>
          </a:xfrm>
        </p:spPr>
        <p:txBody>
          <a:bodyPr>
            <a:normAutofit fontScale="90000"/>
          </a:bodyPr>
          <a:lstStyle/>
          <a:p>
            <a:r>
              <a:rPr lang="en-US" sz="3200" dirty="0"/>
              <a:t>Changes needed to address forest management: Multi-layer energy within the canopy</a:t>
            </a:r>
          </a:p>
        </p:txBody>
      </p:sp>
      <p:sp>
        <p:nvSpPr>
          <p:cNvPr id="4" name="Slide Number Placeholder 3">
            <a:extLst>
              <a:ext uri="{FF2B5EF4-FFF2-40B4-BE49-F238E27FC236}">
                <a16:creationId xmlns:a16="http://schemas.microsoft.com/office/drawing/2014/main" id="{1A3D7F47-FAEE-0A4C-A050-168FF80C2391}"/>
              </a:ext>
            </a:extLst>
          </p:cNvPr>
          <p:cNvSpPr>
            <a:spLocks noGrp="1"/>
          </p:cNvSpPr>
          <p:nvPr>
            <p:ph type="sldNum" sz="quarter" idx="12"/>
          </p:nvPr>
        </p:nvSpPr>
        <p:spPr/>
        <p:txBody>
          <a:bodyPr/>
          <a:lstStyle/>
          <a:p>
            <a:fld id="{0D3EA2A3-9E4C-0E40-A1FD-275CDDA6F426}" type="slidenum">
              <a:rPr lang="en-US" smtClean="0"/>
              <a:t>24</a:t>
            </a:fld>
            <a:endParaRPr lang="en-US"/>
          </a:p>
        </p:txBody>
      </p:sp>
      <p:pic>
        <p:nvPicPr>
          <p:cNvPr id="6" name="Picture 5">
            <a:extLst>
              <a:ext uri="{FF2B5EF4-FFF2-40B4-BE49-F238E27FC236}">
                <a16:creationId xmlns:a16="http://schemas.microsoft.com/office/drawing/2014/main" id="{B9F540E9-E00C-8C4B-9238-C50B3D7BDF58}"/>
              </a:ext>
            </a:extLst>
          </p:cNvPr>
          <p:cNvPicPr>
            <a:picLocks noChangeAspect="1"/>
          </p:cNvPicPr>
          <p:nvPr/>
        </p:nvPicPr>
        <p:blipFill>
          <a:blip r:embed="rId2"/>
          <a:stretch>
            <a:fillRect/>
          </a:stretch>
        </p:blipFill>
        <p:spPr>
          <a:xfrm>
            <a:off x="2385359" y="1514475"/>
            <a:ext cx="6883400" cy="5207000"/>
          </a:xfrm>
          <a:prstGeom prst="rect">
            <a:avLst/>
          </a:prstGeom>
        </p:spPr>
      </p:pic>
      <p:sp>
        <p:nvSpPr>
          <p:cNvPr id="7" name="TextBox 6">
            <a:extLst>
              <a:ext uri="{FF2B5EF4-FFF2-40B4-BE49-F238E27FC236}">
                <a16:creationId xmlns:a16="http://schemas.microsoft.com/office/drawing/2014/main" id="{185C7794-AAD7-1D44-BE75-7C05C936B76D}"/>
              </a:ext>
            </a:extLst>
          </p:cNvPr>
          <p:cNvSpPr txBox="1"/>
          <p:nvPr/>
        </p:nvSpPr>
        <p:spPr>
          <a:xfrm>
            <a:off x="8993688" y="6462458"/>
            <a:ext cx="3198312" cy="369332"/>
          </a:xfrm>
          <a:prstGeom prst="rect">
            <a:avLst/>
          </a:prstGeom>
          <a:noFill/>
        </p:spPr>
        <p:txBody>
          <a:bodyPr wrap="square" rtlCol="0">
            <a:spAutoFit/>
          </a:bodyPr>
          <a:lstStyle/>
          <a:p>
            <a:r>
              <a:rPr lang="en-US" i="1" dirty="0"/>
              <a:t>Ryder et al. (2016)</a:t>
            </a:r>
          </a:p>
        </p:txBody>
      </p:sp>
    </p:spTree>
    <p:extLst>
      <p:ext uri="{BB962C8B-B14F-4D97-AF65-F5344CB8AC3E}">
        <p14:creationId xmlns:p14="http://schemas.microsoft.com/office/powerpoint/2010/main" val="31682146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E3F2A-908C-2441-8AD0-A5E810ED79C6}"/>
              </a:ext>
            </a:extLst>
          </p:cNvPr>
          <p:cNvSpPr>
            <a:spLocks noGrp="1"/>
          </p:cNvSpPr>
          <p:nvPr>
            <p:ph type="title"/>
          </p:nvPr>
        </p:nvSpPr>
        <p:spPr>
          <a:xfrm>
            <a:off x="249477" y="-135916"/>
            <a:ext cx="10747922" cy="1325563"/>
          </a:xfrm>
        </p:spPr>
        <p:txBody>
          <a:bodyPr>
            <a:normAutofit/>
          </a:bodyPr>
          <a:lstStyle/>
          <a:p>
            <a:r>
              <a:rPr lang="en-US" sz="3200" dirty="0"/>
              <a:t>Changes needed to address forest management: Plant hydraulics</a:t>
            </a:r>
            <a:endParaRPr lang="en-US" sz="3200" dirty="0">
              <a:solidFill>
                <a:srgbClr val="FF0000"/>
              </a:solidFill>
            </a:endParaRPr>
          </a:p>
        </p:txBody>
      </p:sp>
      <p:sp>
        <p:nvSpPr>
          <p:cNvPr id="3" name="Content Placeholder 2">
            <a:extLst>
              <a:ext uri="{FF2B5EF4-FFF2-40B4-BE49-F238E27FC236}">
                <a16:creationId xmlns:a16="http://schemas.microsoft.com/office/drawing/2014/main" id="{CEB8A713-6035-9B4A-860F-C94E97EBB09A}"/>
              </a:ext>
            </a:extLst>
          </p:cNvPr>
          <p:cNvSpPr>
            <a:spLocks noGrp="1"/>
          </p:cNvSpPr>
          <p:nvPr>
            <p:ph idx="1"/>
          </p:nvPr>
        </p:nvSpPr>
        <p:spPr>
          <a:xfrm>
            <a:off x="838200" y="1086589"/>
            <a:ext cx="10515600" cy="4351338"/>
          </a:xfrm>
        </p:spPr>
        <p:txBody>
          <a:bodyPr>
            <a:normAutofit/>
          </a:bodyPr>
          <a:lstStyle/>
          <a:p>
            <a:r>
              <a:rPr lang="en-US" sz="2000" dirty="0"/>
              <a:t>Either empirical function (water-limiting scalar between 0 and 1) based on soil moisture </a:t>
            </a:r>
            <a:r>
              <a:rPr lang="en-US" sz="2000" i="1" dirty="0">
                <a:sym typeface="Wingdings" pitchFamily="2" charset="2"/>
              </a:rPr>
              <a:t> limits photosynthesis and/or evapotranspiration</a:t>
            </a:r>
            <a:endParaRPr lang="en-US" sz="2000" i="1" dirty="0"/>
          </a:p>
          <a:p>
            <a:r>
              <a:rPr lang="en-US" sz="2000" dirty="0"/>
              <a:t>OR mechanistic process describing flow of moisture based on difference in matric potential between root zone and leaves and resistances to moisture flow</a:t>
            </a:r>
          </a:p>
        </p:txBody>
      </p:sp>
      <p:sp>
        <p:nvSpPr>
          <p:cNvPr id="4" name="Slide Number Placeholder 3">
            <a:extLst>
              <a:ext uri="{FF2B5EF4-FFF2-40B4-BE49-F238E27FC236}">
                <a16:creationId xmlns:a16="http://schemas.microsoft.com/office/drawing/2014/main" id="{2A299642-195C-1B47-8626-451F544B90BF}"/>
              </a:ext>
            </a:extLst>
          </p:cNvPr>
          <p:cNvSpPr>
            <a:spLocks noGrp="1"/>
          </p:cNvSpPr>
          <p:nvPr>
            <p:ph type="sldNum" sz="quarter" idx="12"/>
          </p:nvPr>
        </p:nvSpPr>
        <p:spPr>
          <a:xfrm>
            <a:off x="9148482" y="6413859"/>
            <a:ext cx="2743200" cy="365125"/>
          </a:xfrm>
        </p:spPr>
        <p:txBody>
          <a:bodyPr/>
          <a:lstStyle/>
          <a:p>
            <a:fld id="{0D3EA2A3-9E4C-0E40-A1FD-275CDDA6F426}" type="slidenum">
              <a:rPr lang="en-US" smtClean="0"/>
              <a:t>25</a:t>
            </a:fld>
            <a:endParaRPr lang="en-US"/>
          </a:p>
        </p:txBody>
      </p:sp>
      <p:pic>
        <p:nvPicPr>
          <p:cNvPr id="34" name="Picture 33">
            <a:extLst>
              <a:ext uri="{FF2B5EF4-FFF2-40B4-BE49-F238E27FC236}">
                <a16:creationId xmlns:a16="http://schemas.microsoft.com/office/drawing/2014/main" id="{8C4C95EF-03F8-9540-8C5D-DEC9692A37E0}"/>
              </a:ext>
            </a:extLst>
          </p:cNvPr>
          <p:cNvPicPr>
            <a:picLocks noChangeAspect="1"/>
          </p:cNvPicPr>
          <p:nvPr/>
        </p:nvPicPr>
        <p:blipFill>
          <a:blip r:embed="rId2"/>
          <a:stretch>
            <a:fillRect/>
          </a:stretch>
        </p:blipFill>
        <p:spPr>
          <a:xfrm>
            <a:off x="697699" y="2519721"/>
            <a:ext cx="10299700" cy="4076700"/>
          </a:xfrm>
          <a:prstGeom prst="rect">
            <a:avLst/>
          </a:prstGeom>
        </p:spPr>
      </p:pic>
      <p:sp>
        <p:nvSpPr>
          <p:cNvPr id="18" name="TextBox 1">
            <a:extLst>
              <a:ext uri="{FF2B5EF4-FFF2-40B4-BE49-F238E27FC236}">
                <a16:creationId xmlns:a16="http://schemas.microsoft.com/office/drawing/2014/main" id="{166A1E8E-BA06-534A-8C0E-855D82C9C7E6}"/>
              </a:ext>
            </a:extLst>
          </p:cNvPr>
          <p:cNvSpPr txBox="1">
            <a:spLocks noChangeArrowheads="1"/>
          </p:cNvSpPr>
          <p:nvPr/>
        </p:nvSpPr>
        <p:spPr bwMode="auto">
          <a:xfrm>
            <a:off x="9366396" y="4971704"/>
            <a:ext cx="2127905" cy="738664"/>
          </a:xfrm>
          <a:prstGeom prst="rect">
            <a:avLst/>
          </a:prstGeom>
          <a:no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spcAft>
                <a:spcPts val="600"/>
              </a:spcAft>
              <a:defRPr/>
            </a:pPr>
            <a:r>
              <a:rPr lang="en-US" sz="1400" b="1" i="1" dirty="0">
                <a:solidFill>
                  <a:srgbClr val="1B5464"/>
                </a:solidFill>
                <a:latin typeface="Avenir Book"/>
                <a:cs typeface="Avenir Book"/>
                <a:sym typeface="Wingdings"/>
              </a:rPr>
              <a:t> </a:t>
            </a:r>
            <a:r>
              <a:rPr lang="en-US" sz="1400" b="1" i="1" dirty="0">
                <a:solidFill>
                  <a:srgbClr val="1B5464"/>
                </a:solidFill>
                <a:latin typeface="Avenir Book"/>
                <a:cs typeface="Avenir Book"/>
              </a:rPr>
              <a:t>Mechanistic coupling between plant carbon and water cycles</a:t>
            </a:r>
          </a:p>
        </p:txBody>
      </p:sp>
      <p:sp>
        <p:nvSpPr>
          <p:cNvPr id="35" name="TextBox 1">
            <a:extLst>
              <a:ext uri="{FF2B5EF4-FFF2-40B4-BE49-F238E27FC236}">
                <a16:creationId xmlns:a16="http://schemas.microsoft.com/office/drawing/2014/main" id="{D999DE7F-63D0-BD40-B85F-ED6BB01CCF29}"/>
              </a:ext>
            </a:extLst>
          </p:cNvPr>
          <p:cNvSpPr txBox="1">
            <a:spLocks noChangeArrowheads="1"/>
          </p:cNvSpPr>
          <p:nvPr/>
        </p:nvSpPr>
        <p:spPr bwMode="auto">
          <a:xfrm>
            <a:off x="1321469" y="3201215"/>
            <a:ext cx="2127905" cy="523220"/>
          </a:xfrm>
          <a:prstGeom prst="rect">
            <a:avLst/>
          </a:prstGeom>
          <a:no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spcAft>
                <a:spcPts val="600"/>
              </a:spcAft>
              <a:defRPr/>
            </a:pPr>
            <a:r>
              <a:rPr lang="en-US" sz="1400" b="1" i="1" dirty="0">
                <a:solidFill>
                  <a:srgbClr val="1B5464"/>
                </a:solidFill>
                <a:latin typeface="Avenir Book"/>
                <a:cs typeface="Avenir Book"/>
                <a:sym typeface="Wingdings"/>
              </a:rPr>
              <a:t> </a:t>
            </a:r>
            <a:r>
              <a:rPr lang="en-US" sz="1400" b="1" i="1" dirty="0">
                <a:solidFill>
                  <a:srgbClr val="1B5464"/>
                </a:solidFill>
                <a:latin typeface="Avenir Book"/>
                <a:cs typeface="Avenir Book"/>
              </a:rPr>
              <a:t>Empirical water stress limitation factor</a:t>
            </a:r>
          </a:p>
        </p:txBody>
      </p:sp>
      <p:sp>
        <p:nvSpPr>
          <p:cNvPr id="36" name="TextBox 35">
            <a:extLst>
              <a:ext uri="{FF2B5EF4-FFF2-40B4-BE49-F238E27FC236}">
                <a16:creationId xmlns:a16="http://schemas.microsoft.com/office/drawing/2014/main" id="{22CFC3BF-2CF8-5E4F-9209-9D96E707DF06}"/>
              </a:ext>
            </a:extLst>
          </p:cNvPr>
          <p:cNvSpPr txBox="1"/>
          <p:nvPr/>
        </p:nvSpPr>
        <p:spPr>
          <a:xfrm>
            <a:off x="9012219" y="6506543"/>
            <a:ext cx="3205778" cy="307777"/>
          </a:xfrm>
          <a:prstGeom prst="rect">
            <a:avLst/>
          </a:prstGeom>
          <a:noFill/>
        </p:spPr>
        <p:txBody>
          <a:bodyPr wrap="square" rtlCol="0">
            <a:spAutoFit/>
          </a:bodyPr>
          <a:lstStyle/>
          <a:p>
            <a:r>
              <a:rPr lang="en-US" sz="1400" i="1" dirty="0" err="1"/>
              <a:t>Naudts</a:t>
            </a:r>
            <a:r>
              <a:rPr lang="en-US" sz="1400" i="1" dirty="0"/>
              <a:t> et al. (2015)</a:t>
            </a:r>
          </a:p>
        </p:txBody>
      </p:sp>
      <p:sp>
        <p:nvSpPr>
          <p:cNvPr id="60" name="TextBox 59">
            <a:extLst>
              <a:ext uri="{FF2B5EF4-FFF2-40B4-BE49-F238E27FC236}">
                <a16:creationId xmlns:a16="http://schemas.microsoft.com/office/drawing/2014/main" id="{849258FE-E9A6-BF43-9786-86B7E8DBBB3F}"/>
              </a:ext>
            </a:extLst>
          </p:cNvPr>
          <p:cNvSpPr txBox="1"/>
          <p:nvPr/>
        </p:nvSpPr>
        <p:spPr>
          <a:xfrm>
            <a:off x="1013821" y="6144906"/>
            <a:ext cx="2743200" cy="646331"/>
          </a:xfrm>
          <a:prstGeom prst="rect">
            <a:avLst/>
          </a:prstGeom>
          <a:noFill/>
        </p:spPr>
        <p:txBody>
          <a:bodyPr wrap="square" rtlCol="0">
            <a:spAutoFit/>
          </a:bodyPr>
          <a:lstStyle/>
          <a:p>
            <a:r>
              <a:rPr lang="en-US" sz="1200" dirty="0">
                <a:solidFill>
                  <a:srgbClr val="163E49"/>
                </a:solidFill>
                <a:latin typeface="Avenir Book"/>
                <a:cs typeface="Avenir Book"/>
              </a:rPr>
              <a:t>De Kauwe et al. (2015) </a:t>
            </a:r>
            <a:r>
              <a:rPr lang="en-US" sz="1200" dirty="0">
                <a:solidFill>
                  <a:srgbClr val="163E49"/>
                </a:solidFill>
                <a:latin typeface="Avenir Book"/>
                <a:cs typeface="Avenir Book"/>
                <a:sym typeface="Wingdings"/>
              </a:rPr>
              <a:t> empirical plant water stress functions in TBMs don’t capture drought well</a:t>
            </a:r>
            <a:endParaRPr lang="en-US" sz="1200" dirty="0">
              <a:solidFill>
                <a:srgbClr val="163E49"/>
              </a:solidFill>
              <a:latin typeface="Avenir Book"/>
              <a:cs typeface="Avenir Book"/>
            </a:endParaRPr>
          </a:p>
        </p:txBody>
      </p:sp>
    </p:spTree>
    <p:extLst>
      <p:ext uri="{BB962C8B-B14F-4D97-AF65-F5344CB8AC3E}">
        <p14:creationId xmlns:p14="http://schemas.microsoft.com/office/powerpoint/2010/main" val="3899370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04B849-9CEB-6A43-B0D9-8D268721B1AA}"/>
              </a:ext>
            </a:extLst>
          </p:cNvPr>
          <p:cNvSpPr>
            <a:spLocks noGrp="1"/>
          </p:cNvSpPr>
          <p:nvPr>
            <p:ph idx="1"/>
          </p:nvPr>
        </p:nvSpPr>
        <p:spPr>
          <a:xfrm>
            <a:off x="536986" y="1040316"/>
            <a:ext cx="10515600" cy="1444699"/>
          </a:xfrm>
        </p:spPr>
        <p:txBody>
          <a:bodyPr>
            <a:normAutofit/>
          </a:bodyPr>
          <a:lstStyle/>
          <a:p>
            <a:r>
              <a:rPr lang="en-US" sz="2400" dirty="0"/>
              <a:t>Need species level (not PFT), therefore need:</a:t>
            </a:r>
          </a:p>
          <a:p>
            <a:pPr lvl="1">
              <a:buFont typeface="Wingdings" pitchFamily="2" charset="2"/>
              <a:buChar char="à"/>
            </a:pPr>
            <a:r>
              <a:rPr lang="en-US" sz="2000" dirty="0">
                <a:sym typeface="Wingdings" pitchFamily="2" charset="2"/>
              </a:rPr>
              <a:t> Species maps (not easy to obtain!)</a:t>
            </a:r>
          </a:p>
          <a:p>
            <a:pPr lvl="1">
              <a:buFont typeface="Wingdings" pitchFamily="2" charset="2"/>
              <a:buChar char="à"/>
            </a:pPr>
            <a:r>
              <a:rPr lang="en-US" sz="2000" dirty="0">
                <a:sym typeface="Wingdings" pitchFamily="2" charset="2"/>
              </a:rPr>
              <a:t> And associated species-level parameters…</a:t>
            </a:r>
            <a:endParaRPr lang="en-US" sz="2000" dirty="0"/>
          </a:p>
        </p:txBody>
      </p:sp>
      <p:sp>
        <p:nvSpPr>
          <p:cNvPr id="4" name="Slide Number Placeholder 3">
            <a:extLst>
              <a:ext uri="{FF2B5EF4-FFF2-40B4-BE49-F238E27FC236}">
                <a16:creationId xmlns:a16="http://schemas.microsoft.com/office/drawing/2014/main" id="{5FB96471-A272-C34F-8A04-1239DA164BF4}"/>
              </a:ext>
            </a:extLst>
          </p:cNvPr>
          <p:cNvSpPr>
            <a:spLocks noGrp="1"/>
          </p:cNvSpPr>
          <p:nvPr>
            <p:ph type="sldNum" sz="quarter" idx="12"/>
          </p:nvPr>
        </p:nvSpPr>
        <p:spPr/>
        <p:txBody>
          <a:bodyPr/>
          <a:lstStyle/>
          <a:p>
            <a:fld id="{0D3EA2A3-9E4C-0E40-A1FD-275CDDA6F426}" type="slidenum">
              <a:rPr lang="en-US" smtClean="0"/>
              <a:t>26</a:t>
            </a:fld>
            <a:endParaRPr lang="en-US"/>
          </a:p>
        </p:txBody>
      </p:sp>
      <p:sp>
        <p:nvSpPr>
          <p:cNvPr id="7" name="Title 1">
            <a:extLst>
              <a:ext uri="{FF2B5EF4-FFF2-40B4-BE49-F238E27FC236}">
                <a16:creationId xmlns:a16="http://schemas.microsoft.com/office/drawing/2014/main" id="{D22E7732-8BB5-D142-A54C-E3A2486058EB}"/>
              </a:ext>
            </a:extLst>
          </p:cNvPr>
          <p:cNvSpPr txBox="1">
            <a:spLocks/>
          </p:cNvSpPr>
          <p:nvPr/>
        </p:nvSpPr>
        <p:spPr>
          <a:xfrm>
            <a:off x="249477" y="-135916"/>
            <a:ext cx="1122893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Changes needed to address forest management: Species vs PFTs</a:t>
            </a:r>
            <a:endParaRPr lang="en-US" sz="3200" dirty="0">
              <a:solidFill>
                <a:srgbClr val="FF0000"/>
              </a:solidFill>
            </a:endParaRPr>
          </a:p>
        </p:txBody>
      </p:sp>
      <p:pic>
        <p:nvPicPr>
          <p:cNvPr id="12" name="Picture 11">
            <a:extLst>
              <a:ext uri="{FF2B5EF4-FFF2-40B4-BE49-F238E27FC236}">
                <a16:creationId xmlns:a16="http://schemas.microsoft.com/office/drawing/2014/main" id="{5451D857-FC5A-634D-A9A3-8A937ED725C5}"/>
              </a:ext>
            </a:extLst>
          </p:cNvPr>
          <p:cNvPicPr>
            <a:picLocks noChangeAspect="1"/>
          </p:cNvPicPr>
          <p:nvPr/>
        </p:nvPicPr>
        <p:blipFill>
          <a:blip r:embed="rId2"/>
          <a:stretch>
            <a:fillRect/>
          </a:stretch>
        </p:blipFill>
        <p:spPr>
          <a:xfrm>
            <a:off x="2938189" y="2234190"/>
            <a:ext cx="5851508" cy="4372985"/>
          </a:xfrm>
          <a:prstGeom prst="rect">
            <a:avLst/>
          </a:prstGeom>
        </p:spPr>
      </p:pic>
    </p:spTree>
    <p:extLst>
      <p:ext uri="{BB962C8B-B14F-4D97-AF65-F5344CB8AC3E}">
        <p14:creationId xmlns:p14="http://schemas.microsoft.com/office/powerpoint/2010/main" val="1554493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B40D3-6648-D845-B51E-602EAD31BE17}"/>
              </a:ext>
            </a:extLst>
          </p:cNvPr>
          <p:cNvSpPr>
            <a:spLocks noGrp="1"/>
          </p:cNvSpPr>
          <p:nvPr>
            <p:ph type="title"/>
          </p:nvPr>
        </p:nvSpPr>
        <p:spPr>
          <a:xfrm>
            <a:off x="192741" y="0"/>
            <a:ext cx="10515600" cy="1325563"/>
          </a:xfrm>
        </p:spPr>
        <p:txBody>
          <a:bodyPr/>
          <a:lstStyle/>
          <a:p>
            <a:r>
              <a:rPr lang="en-US" dirty="0"/>
              <a:t>Forest management decisions now possible</a:t>
            </a:r>
          </a:p>
        </p:txBody>
      </p:sp>
      <p:pic>
        <p:nvPicPr>
          <p:cNvPr id="6" name="Content Placeholder 5">
            <a:extLst>
              <a:ext uri="{FF2B5EF4-FFF2-40B4-BE49-F238E27FC236}">
                <a16:creationId xmlns:a16="http://schemas.microsoft.com/office/drawing/2014/main" id="{BE9BB105-325E-2243-ACD3-D91CC8F81228}"/>
              </a:ext>
            </a:extLst>
          </p:cNvPr>
          <p:cNvPicPr>
            <a:picLocks noGrp="1" noChangeAspect="1"/>
          </p:cNvPicPr>
          <p:nvPr>
            <p:ph idx="1"/>
          </p:nvPr>
        </p:nvPicPr>
        <p:blipFill>
          <a:blip r:embed="rId2"/>
          <a:stretch>
            <a:fillRect/>
          </a:stretch>
        </p:blipFill>
        <p:spPr>
          <a:xfrm>
            <a:off x="192741" y="1613648"/>
            <a:ext cx="4188158" cy="1432790"/>
          </a:xfrm>
        </p:spPr>
      </p:pic>
      <p:sp>
        <p:nvSpPr>
          <p:cNvPr id="4" name="Slide Number Placeholder 3">
            <a:extLst>
              <a:ext uri="{FF2B5EF4-FFF2-40B4-BE49-F238E27FC236}">
                <a16:creationId xmlns:a16="http://schemas.microsoft.com/office/drawing/2014/main" id="{16B8B056-2D5A-ED4A-B761-9606B5823825}"/>
              </a:ext>
            </a:extLst>
          </p:cNvPr>
          <p:cNvSpPr>
            <a:spLocks noGrp="1"/>
          </p:cNvSpPr>
          <p:nvPr>
            <p:ph type="sldNum" sz="quarter" idx="12"/>
          </p:nvPr>
        </p:nvSpPr>
        <p:spPr/>
        <p:txBody>
          <a:bodyPr/>
          <a:lstStyle/>
          <a:p>
            <a:fld id="{0D3EA2A3-9E4C-0E40-A1FD-275CDDA6F426}" type="slidenum">
              <a:rPr lang="en-US" smtClean="0"/>
              <a:t>27</a:t>
            </a:fld>
            <a:endParaRPr lang="en-US"/>
          </a:p>
        </p:txBody>
      </p:sp>
      <p:pic>
        <p:nvPicPr>
          <p:cNvPr id="8" name="Picture 7">
            <a:extLst>
              <a:ext uri="{FF2B5EF4-FFF2-40B4-BE49-F238E27FC236}">
                <a16:creationId xmlns:a16="http://schemas.microsoft.com/office/drawing/2014/main" id="{09149D54-3863-5443-A44F-660BC2734B0B}"/>
              </a:ext>
            </a:extLst>
          </p:cNvPr>
          <p:cNvPicPr>
            <a:picLocks noChangeAspect="1"/>
          </p:cNvPicPr>
          <p:nvPr/>
        </p:nvPicPr>
        <p:blipFill>
          <a:blip r:embed="rId3"/>
          <a:stretch>
            <a:fillRect/>
          </a:stretch>
        </p:blipFill>
        <p:spPr>
          <a:xfrm>
            <a:off x="4843142" y="1325563"/>
            <a:ext cx="7348858" cy="4655149"/>
          </a:xfrm>
          <a:prstGeom prst="rect">
            <a:avLst/>
          </a:prstGeom>
        </p:spPr>
      </p:pic>
      <p:sp>
        <p:nvSpPr>
          <p:cNvPr id="9" name="TextBox 8">
            <a:extLst>
              <a:ext uri="{FF2B5EF4-FFF2-40B4-BE49-F238E27FC236}">
                <a16:creationId xmlns:a16="http://schemas.microsoft.com/office/drawing/2014/main" id="{4A213F74-87E5-1A4A-B314-CD3C1C973222}"/>
              </a:ext>
            </a:extLst>
          </p:cNvPr>
          <p:cNvSpPr txBox="1"/>
          <p:nvPr/>
        </p:nvSpPr>
        <p:spPr>
          <a:xfrm>
            <a:off x="484095" y="5023821"/>
            <a:ext cx="3550024" cy="830997"/>
          </a:xfrm>
          <a:prstGeom prst="rect">
            <a:avLst/>
          </a:prstGeom>
          <a:noFill/>
        </p:spPr>
        <p:txBody>
          <a:bodyPr wrap="square" rtlCol="0">
            <a:spAutoFit/>
          </a:bodyPr>
          <a:lstStyle/>
          <a:p>
            <a:r>
              <a:rPr lang="en-US" sz="2400" i="1" dirty="0">
                <a:solidFill>
                  <a:schemeClr val="accent6"/>
                </a:solidFill>
              </a:rPr>
              <a:t>Questions of mitigation and adaptation…</a:t>
            </a:r>
          </a:p>
        </p:txBody>
      </p:sp>
    </p:spTree>
    <p:extLst>
      <p:ext uri="{BB962C8B-B14F-4D97-AF65-F5344CB8AC3E}">
        <p14:creationId xmlns:p14="http://schemas.microsoft.com/office/powerpoint/2010/main" val="2489106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16D0D-A316-054F-AF18-4B376E254012}"/>
              </a:ext>
            </a:extLst>
          </p:cNvPr>
          <p:cNvSpPr>
            <a:spLocks noGrp="1"/>
          </p:cNvSpPr>
          <p:nvPr>
            <p:ph type="title"/>
          </p:nvPr>
        </p:nvSpPr>
        <p:spPr>
          <a:xfrm>
            <a:off x="141642" y="-220140"/>
            <a:ext cx="11908716" cy="1325563"/>
          </a:xfrm>
        </p:spPr>
        <p:txBody>
          <a:bodyPr>
            <a:normAutofit/>
          </a:bodyPr>
          <a:lstStyle/>
          <a:p>
            <a:r>
              <a:rPr lang="en-US" sz="3200" dirty="0"/>
              <a:t>Did 20</a:t>
            </a:r>
            <a:r>
              <a:rPr lang="en-US" sz="3200" baseline="30000" dirty="0"/>
              <a:t>th</a:t>
            </a:r>
            <a:r>
              <a:rPr lang="en-US" sz="3200" dirty="0"/>
              <a:t> Century European Forest Management cool the climate?</a:t>
            </a:r>
          </a:p>
        </p:txBody>
      </p:sp>
      <p:sp>
        <p:nvSpPr>
          <p:cNvPr id="4" name="Slide Number Placeholder 3">
            <a:extLst>
              <a:ext uri="{FF2B5EF4-FFF2-40B4-BE49-F238E27FC236}">
                <a16:creationId xmlns:a16="http://schemas.microsoft.com/office/drawing/2014/main" id="{4042E017-3620-754D-AB3C-F928F9827C83}"/>
              </a:ext>
            </a:extLst>
          </p:cNvPr>
          <p:cNvSpPr>
            <a:spLocks noGrp="1"/>
          </p:cNvSpPr>
          <p:nvPr>
            <p:ph type="sldNum" sz="quarter" idx="12"/>
          </p:nvPr>
        </p:nvSpPr>
        <p:spPr/>
        <p:txBody>
          <a:bodyPr/>
          <a:lstStyle/>
          <a:p>
            <a:fld id="{0D3EA2A3-9E4C-0E40-A1FD-275CDDA6F426}" type="slidenum">
              <a:rPr lang="en-US" smtClean="0"/>
              <a:t>28</a:t>
            </a:fld>
            <a:endParaRPr lang="en-US"/>
          </a:p>
        </p:txBody>
      </p:sp>
      <p:pic>
        <p:nvPicPr>
          <p:cNvPr id="8" name="Picture 7">
            <a:extLst>
              <a:ext uri="{FF2B5EF4-FFF2-40B4-BE49-F238E27FC236}">
                <a16:creationId xmlns:a16="http://schemas.microsoft.com/office/drawing/2014/main" id="{3E968A48-E0D4-F445-98BE-A64948041454}"/>
              </a:ext>
            </a:extLst>
          </p:cNvPr>
          <p:cNvPicPr>
            <a:picLocks noChangeAspect="1"/>
          </p:cNvPicPr>
          <p:nvPr/>
        </p:nvPicPr>
        <p:blipFill>
          <a:blip r:embed="rId2"/>
          <a:stretch>
            <a:fillRect/>
          </a:stretch>
        </p:blipFill>
        <p:spPr>
          <a:xfrm>
            <a:off x="141642" y="1105423"/>
            <a:ext cx="7388711" cy="2548487"/>
          </a:xfrm>
          <a:prstGeom prst="rect">
            <a:avLst/>
          </a:prstGeom>
        </p:spPr>
      </p:pic>
      <p:pic>
        <p:nvPicPr>
          <p:cNvPr id="6" name="Picture 5">
            <a:extLst>
              <a:ext uri="{FF2B5EF4-FFF2-40B4-BE49-F238E27FC236}">
                <a16:creationId xmlns:a16="http://schemas.microsoft.com/office/drawing/2014/main" id="{90D00107-BD21-DA4C-996E-65290A0639BE}"/>
              </a:ext>
            </a:extLst>
          </p:cNvPr>
          <p:cNvPicPr>
            <a:picLocks noChangeAspect="1"/>
          </p:cNvPicPr>
          <p:nvPr/>
        </p:nvPicPr>
        <p:blipFill>
          <a:blip r:embed="rId3"/>
          <a:stretch>
            <a:fillRect/>
          </a:stretch>
        </p:blipFill>
        <p:spPr>
          <a:xfrm>
            <a:off x="6247610" y="2154667"/>
            <a:ext cx="4935187" cy="4703333"/>
          </a:xfrm>
          <a:prstGeom prst="rect">
            <a:avLst/>
          </a:prstGeom>
        </p:spPr>
      </p:pic>
      <p:sp>
        <p:nvSpPr>
          <p:cNvPr id="9" name="TextBox 8">
            <a:extLst>
              <a:ext uri="{FF2B5EF4-FFF2-40B4-BE49-F238E27FC236}">
                <a16:creationId xmlns:a16="http://schemas.microsoft.com/office/drawing/2014/main" id="{6F1E0845-39C4-C74B-8DE1-195011095E72}"/>
              </a:ext>
            </a:extLst>
          </p:cNvPr>
          <p:cNvSpPr txBox="1"/>
          <p:nvPr/>
        </p:nvSpPr>
        <p:spPr>
          <a:xfrm>
            <a:off x="257448" y="6413698"/>
            <a:ext cx="3205778" cy="307777"/>
          </a:xfrm>
          <a:prstGeom prst="rect">
            <a:avLst/>
          </a:prstGeom>
          <a:noFill/>
        </p:spPr>
        <p:txBody>
          <a:bodyPr wrap="square" rtlCol="0">
            <a:spAutoFit/>
          </a:bodyPr>
          <a:lstStyle/>
          <a:p>
            <a:r>
              <a:rPr lang="en-US" sz="1400" i="1" dirty="0" err="1"/>
              <a:t>Naudts</a:t>
            </a:r>
            <a:r>
              <a:rPr lang="en-US" sz="1400" i="1" dirty="0"/>
              <a:t> et al. (2016)</a:t>
            </a:r>
          </a:p>
        </p:txBody>
      </p:sp>
    </p:spTree>
    <p:extLst>
      <p:ext uri="{BB962C8B-B14F-4D97-AF65-F5344CB8AC3E}">
        <p14:creationId xmlns:p14="http://schemas.microsoft.com/office/powerpoint/2010/main" val="8721125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8E3B-1D66-8A4D-9E8F-1EC3116A6DD5}"/>
              </a:ext>
            </a:extLst>
          </p:cNvPr>
          <p:cNvSpPr>
            <a:spLocks noGrp="1"/>
          </p:cNvSpPr>
          <p:nvPr>
            <p:ph type="title"/>
          </p:nvPr>
        </p:nvSpPr>
        <p:spPr>
          <a:xfrm>
            <a:off x="278802" y="-105999"/>
            <a:ext cx="10515600" cy="1325563"/>
          </a:xfrm>
        </p:spPr>
        <p:txBody>
          <a:bodyPr/>
          <a:lstStyle/>
          <a:p>
            <a:r>
              <a:rPr lang="en-US" dirty="0"/>
              <a:t>Grassland Management in ORCHIDEE</a:t>
            </a:r>
          </a:p>
        </p:txBody>
      </p:sp>
      <p:sp>
        <p:nvSpPr>
          <p:cNvPr id="3" name="Content Placeholder 2">
            <a:extLst>
              <a:ext uri="{FF2B5EF4-FFF2-40B4-BE49-F238E27FC236}">
                <a16:creationId xmlns:a16="http://schemas.microsoft.com/office/drawing/2014/main" id="{A251FC0A-19D3-E349-8E27-949A9C93239F}"/>
              </a:ext>
            </a:extLst>
          </p:cNvPr>
          <p:cNvSpPr>
            <a:spLocks noGrp="1"/>
          </p:cNvSpPr>
          <p:nvPr>
            <p:ph idx="1"/>
          </p:nvPr>
        </p:nvSpPr>
        <p:spPr>
          <a:xfrm>
            <a:off x="472440" y="1373803"/>
            <a:ext cx="5422751" cy="4351338"/>
          </a:xfrm>
        </p:spPr>
        <p:txBody>
          <a:bodyPr>
            <a:normAutofit/>
          </a:bodyPr>
          <a:lstStyle/>
          <a:p>
            <a:r>
              <a:rPr lang="en-US" sz="2400" dirty="0"/>
              <a:t>Cutting, grazing and N fertilization</a:t>
            </a:r>
          </a:p>
          <a:p>
            <a:r>
              <a:rPr lang="en-US" sz="2400" dirty="0"/>
              <a:t>Animal processes and management options coupled to normal carbon, water, energy processes</a:t>
            </a:r>
          </a:p>
          <a:p>
            <a:r>
              <a:rPr lang="en-US" sz="2400" dirty="0"/>
              <a:t>Management can be user set or optimized in model</a:t>
            </a:r>
          </a:p>
          <a:p>
            <a:endParaRPr lang="en-US" sz="2400" dirty="0"/>
          </a:p>
          <a:p>
            <a:pPr lvl="1"/>
            <a:endParaRPr lang="en-US" sz="2000" dirty="0"/>
          </a:p>
        </p:txBody>
      </p:sp>
      <p:sp>
        <p:nvSpPr>
          <p:cNvPr id="4" name="Slide Number Placeholder 3">
            <a:extLst>
              <a:ext uri="{FF2B5EF4-FFF2-40B4-BE49-F238E27FC236}">
                <a16:creationId xmlns:a16="http://schemas.microsoft.com/office/drawing/2014/main" id="{FE75D398-AD6F-C448-A943-C2EAB47020FB}"/>
              </a:ext>
            </a:extLst>
          </p:cNvPr>
          <p:cNvSpPr>
            <a:spLocks noGrp="1"/>
          </p:cNvSpPr>
          <p:nvPr>
            <p:ph type="sldNum" sz="quarter" idx="12"/>
          </p:nvPr>
        </p:nvSpPr>
        <p:spPr/>
        <p:txBody>
          <a:bodyPr/>
          <a:lstStyle/>
          <a:p>
            <a:fld id="{0D3EA2A3-9E4C-0E40-A1FD-275CDDA6F426}" type="slidenum">
              <a:rPr lang="en-US" smtClean="0"/>
              <a:t>29</a:t>
            </a:fld>
            <a:endParaRPr lang="en-US"/>
          </a:p>
        </p:txBody>
      </p:sp>
      <p:sp>
        <p:nvSpPr>
          <p:cNvPr id="5" name="TextBox 4">
            <a:extLst>
              <a:ext uri="{FF2B5EF4-FFF2-40B4-BE49-F238E27FC236}">
                <a16:creationId xmlns:a16="http://schemas.microsoft.com/office/drawing/2014/main" id="{B516747C-0C8C-4E43-9604-32913DCA6CDB}"/>
              </a:ext>
            </a:extLst>
          </p:cNvPr>
          <p:cNvSpPr txBox="1"/>
          <p:nvPr/>
        </p:nvSpPr>
        <p:spPr>
          <a:xfrm>
            <a:off x="0" y="6550223"/>
            <a:ext cx="5709620" cy="307777"/>
          </a:xfrm>
          <a:prstGeom prst="rect">
            <a:avLst/>
          </a:prstGeom>
          <a:noFill/>
        </p:spPr>
        <p:txBody>
          <a:bodyPr wrap="square" rtlCol="0">
            <a:spAutoFit/>
          </a:bodyPr>
          <a:lstStyle/>
          <a:p>
            <a:r>
              <a:rPr lang="en-US" sz="1400" i="1" dirty="0"/>
              <a:t>Chang et al. (2013): originally </a:t>
            </a:r>
            <a:r>
              <a:rPr lang="en-US" sz="1400" i="1" dirty="0" err="1"/>
              <a:t>PaSim</a:t>
            </a:r>
            <a:r>
              <a:rPr lang="en-US" sz="1400" i="1" dirty="0"/>
              <a:t> model (</a:t>
            </a:r>
            <a:r>
              <a:rPr lang="en-US" sz="1400" i="1" dirty="0" err="1"/>
              <a:t>Vuichard</a:t>
            </a:r>
            <a:r>
              <a:rPr lang="en-US" sz="1400" i="1" dirty="0"/>
              <a:t> et al., 2007a,b)</a:t>
            </a:r>
          </a:p>
        </p:txBody>
      </p:sp>
      <p:pic>
        <p:nvPicPr>
          <p:cNvPr id="8" name="Picture 7">
            <a:extLst>
              <a:ext uri="{FF2B5EF4-FFF2-40B4-BE49-F238E27FC236}">
                <a16:creationId xmlns:a16="http://schemas.microsoft.com/office/drawing/2014/main" id="{61AFA010-9CC8-E84A-AC78-5A8CA27FDA62}"/>
              </a:ext>
            </a:extLst>
          </p:cNvPr>
          <p:cNvPicPr>
            <a:picLocks noChangeAspect="1"/>
          </p:cNvPicPr>
          <p:nvPr/>
        </p:nvPicPr>
        <p:blipFill>
          <a:blip r:embed="rId3"/>
          <a:stretch>
            <a:fillRect/>
          </a:stretch>
        </p:blipFill>
        <p:spPr>
          <a:xfrm>
            <a:off x="6297108" y="912812"/>
            <a:ext cx="4622800" cy="5626100"/>
          </a:xfrm>
          <a:prstGeom prst="rect">
            <a:avLst/>
          </a:prstGeom>
        </p:spPr>
      </p:pic>
    </p:spTree>
    <p:extLst>
      <p:ext uri="{BB962C8B-B14F-4D97-AF65-F5344CB8AC3E}">
        <p14:creationId xmlns:p14="http://schemas.microsoft.com/office/powerpoint/2010/main" val="318269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FB900-DBB8-7D41-BFB9-DB991452B006}"/>
              </a:ext>
            </a:extLst>
          </p:cNvPr>
          <p:cNvSpPr>
            <a:spLocks noGrp="1"/>
          </p:cNvSpPr>
          <p:nvPr>
            <p:ph type="title"/>
          </p:nvPr>
        </p:nvSpPr>
        <p:spPr>
          <a:xfrm>
            <a:off x="136742" y="-129043"/>
            <a:ext cx="10515600" cy="1325563"/>
          </a:xfrm>
        </p:spPr>
        <p:txBody>
          <a:bodyPr/>
          <a:lstStyle/>
          <a:p>
            <a:r>
              <a:rPr lang="en-US" dirty="0"/>
              <a:t>Global Crop Models</a:t>
            </a:r>
          </a:p>
        </p:txBody>
      </p:sp>
      <p:sp>
        <p:nvSpPr>
          <p:cNvPr id="4" name="Slide Number Placeholder 3">
            <a:extLst>
              <a:ext uri="{FF2B5EF4-FFF2-40B4-BE49-F238E27FC236}">
                <a16:creationId xmlns:a16="http://schemas.microsoft.com/office/drawing/2014/main" id="{08FE08DA-E552-1C4B-9856-3A768C3D2BBB}"/>
              </a:ext>
            </a:extLst>
          </p:cNvPr>
          <p:cNvSpPr>
            <a:spLocks noGrp="1"/>
          </p:cNvSpPr>
          <p:nvPr>
            <p:ph type="sldNum" sz="quarter" idx="12"/>
          </p:nvPr>
        </p:nvSpPr>
        <p:spPr/>
        <p:txBody>
          <a:bodyPr/>
          <a:lstStyle/>
          <a:p>
            <a:fld id="{0D3EA2A3-9E4C-0E40-A1FD-275CDDA6F426}" type="slidenum">
              <a:rPr lang="en-US" smtClean="0"/>
              <a:t>3</a:t>
            </a:fld>
            <a:endParaRPr lang="en-US"/>
          </a:p>
        </p:txBody>
      </p:sp>
      <p:sp>
        <p:nvSpPr>
          <p:cNvPr id="5" name="TextBox 4">
            <a:extLst>
              <a:ext uri="{FF2B5EF4-FFF2-40B4-BE49-F238E27FC236}">
                <a16:creationId xmlns:a16="http://schemas.microsoft.com/office/drawing/2014/main" id="{6617B03C-2D2D-DE4E-A96A-2324AE42FCA4}"/>
              </a:ext>
            </a:extLst>
          </p:cNvPr>
          <p:cNvSpPr txBox="1"/>
          <p:nvPr/>
        </p:nvSpPr>
        <p:spPr>
          <a:xfrm>
            <a:off x="8383044" y="6420529"/>
            <a:ext cx="3198312" cy="369332"/>
          </a:xfrm>
          <a:prstGeom prst="rect">
            <a:avLst/>
          </a:prstGeom>
          <a:noFill/>
        </p:spPr>
        <p:txBody>
          <a:bodyPr wrap="square" rtlCol="0">
            <a:spAutoFit/>
          </a:bodyPr>
          <a:lstStyle/>
          <a:p>
            <a:r>
              <a:rPr lang="en-US" i="1" dirty="0"/>
              <a:t>Müller et al. (2017)</a:t>
            </a:r>
          </a:p>
        </p:txBody>
      </p:sp>
      <p:pic>
        <p:nvPicPr>
          <p:cNvPr id="7" name="Picture 6">
            <a:extLst>
              <a:ext uri="{FF2B5EF4-FFF2-40B4-BE49-F238E27FC236}">
                <a16:creationId xmlns:a16="http://schemas.microsoft.com/office/drawing/2014/main" id="{7E7A73ED-102A-234B-9C7A-BB063EE85EFC}"/>
              </a:ext>
            </a:extLst>
          </p:cNvPr>
          <p:cNvPicPr>
            <a:picLocks noChangeAspect="1"/>
          </p:cNvPicPr>
          <p:nvPr/>
        </p:nvPicPr>
        <p:blipFill>
          <a:blip r:embed="rId3"/>
          <a:stretch>
            <a:fillRect/>
          </a:stretch>
        </p:blipFill>
        <p:spPr>
          <a:xfrm>
            <a:off x="1016124" y="2388426"/>
            <a:ext cx="9898743" cy="3935929"/>
          </a:xfrm>
          <a:prstGeom prst="rect">
            <a:avLst/>
          </a:prstGeom>
        </p:spPr>
      </p:pic>
      <p:sp>
        <p:nvSpPr>
          <p:cNvPr id="8" name="TextBox 7">
            <a:extLst>
              <a:ext uri="{FF2B5EF4-FFF2-40B4-BE49-F238E27FC236}">
                <a16:creationId xmlns:a16="http://schemas.microsoft.com/office/drawing/2014/main" id="{99221208-AC44-5848-A17C-6B486AC2656F}"/>
              </a:ext>
            </a:extLst>
          </p:cNvPr>
          <p:cNvSpPr txBox="1"/>
          <p:nvPr/>
        </p:nvSpPr>
        <p:spPr>
          <a:xfrm>
            <a:off x="813383" y="1037811"/>
            <a:ext cx="10304223" cy="1015663"/>
          </a:xfrm>
          <a:prstGeom prst="rect">
            <a:avLst/>
          </a:prstGeom>
          <a:noFill/>
        </p:spPr>
        <p:txBody>
          <a:bodyPr wrap="square" rtlCol="0">
            <a:spAutoFit/>
          </a:bodyPr>
          <a:lstStyle/>
          <a:p>
            <a:r>
              <a:rPr lang="en-US" sz="2000" dirty="0">
                <a:solidFill>
                  <a:schemeClr val="accent6"/>
                </a:solidFill>
              </a:rPr>
              <a:t>Two kinds</a:t>
            </a:r>
            <a:r>
              <a:rPr lang="en-US" sz="2000" dirty="0">
                <a:solidFill>
                  <a:srgbClr val="FF0000"/>
                </a:solidFill>
              </a:rPr>
              <a:t>*</a:t>
            </a:r>
            <a:r>
              <a:rPr lang="en-US" sz="2000" dirty="0">
                <a:solidFill>
                  <a:schemeClr val="accent6"/>
                </a:solidFill>
              </a:rPr>
              <a:t>:</a:t>
            </a:r>
          </a:p>
          <a:p>
            <a:r>
              <a:rPr lang="en-US" sz="2000" dirty="0">
                <a:solidFill>
                  <a:schemeClr val="accent6"/>
                </a:solidFill>
              </a:rPr>
              <a:t>	1. Developed from a site-based process model</a:t>
            </a:r>
          </a:p>
          <a:p>
            <a:r>
              <a:rPr lang="en-US" sz="2000" dirty="0">
                <a:solidFill>
                  <a:schemeClr val="accent6"/>
                </a:solidFill>
              </a:rPr>
              <a:t>	2. Modified global TEM to account for field-scale crop model processes and parameters</a:t>
            </a:r>
          </a:p>
        </p:txBody>
      </p:sp>
    </p:spTree>
    <p:extLst>
      <p:ext uri="{BB962C8B-B14F-4D97-AF65-F5344CB8AC3E}">
        <p14:creationId xmlns:p14="http://schemas.microsoft.com/office/powerpoint/2010/main" val="1158769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8E3B-1D66-8A4D-9E8F-1EC3116A6DD5}"/>
              </a:ext>
            </a:extLst>
          </p:cNvPr>
          <p:cNvSpPr>
            <a:spLocks noGrp="1"/>
          </p:cNvSpPr>
          <p:nvPr>
            <p:ph type="title"/>
          </p:nvPr>
        </p:nvSpPr>
        <p:spPr>
          <a:xfrm>
            <a:off x="278802" y="-105999"/>
            <a:ext cx="10515600" cy="1325563"/>
          </a:xfrm>
        </p:spPr>
        <p:txBody>
          <a:bodyPr/>
          <a:lstStyle/>
          <a:p>
            <a:r>
              <a:rPr lang="en-US" dirty="0"/>
              <a:t>Grassland Management in ORCHIDEE</a:t>
            </a:r>
          </a:p>
        </p:txBody>
      </p:sp>
      <p:sp>
        <p:nvSpPr>
          <p:cNvPr id="4" name="Slide Number Placeholder 3">
            <a:extLst>
              <a:ext uri="{FF2B5EF4-FFF2-40B4-BE49-F238E27FC236}">
                <a16:creationId xmlns:a16="http://schemas.microsoft.com/office/drawing/2014/main" id="{FE75D398-AD6F-C448-A943-C2EAB47020FB}"/>
              </a:ext>
            </a:extLst>
          </p:cNvPr>
          <p:cNvSpPr>
            <a:spLocks noGrp="1"/>
          </p:cNvSpPr>
          <p:nvPr>
            <p:ph type="sldNum" sz="quarter" idx="12"/>
          </p:nvPr>
        </p:nvSpPr>
        <p:spPr/>
        <p:txBody>
          <a:bodyPr/>
          <a:lstStyle/>
          <a:p>
            <a:fld id="{0D3EA2A3-9E4C-0E40-A1FD-275CDDA6F426}" type="slidenum">
              <a:rPr lang="en-US" smtClean="0"/>
              <a:t>30</a:t>
            </a:fld>
            <a:endParaRPr lang="en-US"/>
          </a:p>
        </p:txBody>
      </p:sp>
      <p:sp>
        <p:nvSpPr>
          <p:cNvPr id="5" name="TextBox 4">
            <a:extLst>
              <a:ext uri="{FF2B5EF4-FFF2-40B4-BE49-F238E27FC236}">
                <a16:creationId xmlns:a16="http://schemas.microsoft.com/office/drawing/2014/main" id="{B516747C-0C8C-4E43-9604-32913DCA6CDB}"/>
              </a:ext>
            </a:extLst>
          </p:cNvPr>
          <p:cNvSpPr txBox="1"/>
          <p:nvPr/>
        </p:nvSpPr>
        <p:spPr>
          <a:xfrm>
            <a:off x="5895192" y="6550223"/>
            <a:ext cx="5709620" cy="307777"/>
          </a:xfrm>
          <a:prstGeom prst="rect">
            <a:avLst/>
          </a:prstGeom>
          <a:noFill/>
        </p:spPr>
        <p:txBody>
          <a:bodyPr wrap="square" rtlCol="0">
            <a:spAutoFit/>
          </a:bodyPr>
          <a:lstStyle/>
          <a:p>
            <a:r>
              <a:rPr lang="en-US" sz="1400" i="1" dirty="0"/>
              <a:t>Chang et al. (2013): originally </a:t>
            </a:r>
            <a:r>
              <a:rPr lang="en-US" sz="1400" i="1" dirty="0" err="1"/>
              <a:t>PaSim</a:t>
            </a:r>
            <a:r>
              <a:rPr lang="en-US" sz="1400" i="1" dirty="0"/>
              <a:t> model (</a:t>
            </a:r>
            <a:r>
              <a:rPr lang="en-US" sz="1400" i="1" dirty="0" err="1"/>
              <a:t>Vuichard</a:t>
            </a:r>
            <a:r>
              <a:rPr lang="en-US" sz="1400" i="1" dirty="0"/>
              <a:t> et al., 2007a,b)</a:t>
            </a:r>
          </a:p>
        </p:txBody>
      </p:sp>
      <p:pic>
        <p:nvPicPr>
          <p:cNvPr id="8" name="Picture 7">
            <a:extLst>
              <a:ext uri="{FF2B5EF4-FFF2-40B4-BE49-F238E27FC236}">
                <a16:creationId xmlns:a16="http://schemas.microsoft.com/office/drawing/2014/main" id="{4B5849ED-931B-374C-A798-6A6416CE11B3}"/>
              </a:ext>
            </a:extLst>
          </p:cNvPr>
          <p:cNvPicPr>
            <a:picLocks noChangeAspect="1"/>
          </p:cNvPicPr>
          <p:nvPr/>
        </p:nvPicPr>
        <p:blipFill>
          <a:blip r:embed="rId3"/>
          <a:stretch>
            <a:fillRect/>
          </a:stretch>
        </p:blipFill>
        <p:spPr>
          <a:xfrm>
            <a:off x="1047396" y="1007515"/>
            <a:ext cx="8064500" cy="5499100"/>
          </a:xfrm>
          <a:prstGeom prst="rect">
            <a:avLst/>
          </a:prstGeom>
        </p:spPr>
      </p:pic>
      <p:sp>
        <p:nvSpPr>
          <p:cNvPr id="3" name="Content Placeholder 2">
            <a:extLst>
              <a:ext uri="{FF2B5EF4-FFF2-40B4-BE49-F238E27FC236}">
                <a16:creationId xmlns:a16="http://schemas.microsoft.com/office/drawing/2014/main" id="{A251FC0A-19D3-E349-8E27-949A9C93239F}"/>
              </a:ext>
            </a:extLst>
          </p:cNvPr>
          <p:cNvSpPr>
            <a:spLocks noGrp="1"/>
          </p:cNvSpPr>
          <p:nvPr>
            <p:ph idx="1"/>
          </p:nvPr>
        </p:nvSpPr>
        <p:spPr>
          <a:xfrm>
            <a:off x="8039522" y="4997429"/>
            <a:ext cx="3007418" cy="4351338"/>
          </a:xfrm>
        </p:spPr>
        <p:txBody>
          <a:bodyPr>
            <a:normAutofit/>
          </a:bodyPr>
          <a:lstStyle/>
          <a:p>
            <a:pPr marL="0" indent="0">
              <a:buNone/>
            </a:pPr>
            <a:endParaRPr lang="en-US" sz="2000" dirty="0"/>
          </a:p>
          <a:p>
            <a:r>
              <a:rPr lang="en-US" sz="2000" dirty="0"/>
              <a:t>Animals removed from paddock when biomass &lt; 300kgDMm</a:t>
            </a:r>
            <a:r>
              <a:rPr lang="en-US" sz="2000" baseline="30000" dirty="0"/>
              <a:t>-2</a:t>
            </a:r>
          </a:p>
          <a:p>
            <a:pPr lvl="1"/>
            <a:endParaRPr lang="en-US" sz="1800" dirty="0"/>
          </a:p>
        </p:txBody>
      </p:sp>
    </p:spTree>
    <p:extLst>
      <p:ext uri="{BB962C8B-B14F-4D97-AF65-F5344CB8AC3E}">
        <p14:creationId xmlns:p14="http://schemas.microsoft.com/office/powerpoint/2010/main" val="27572946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A951-5511-A347-91C7-AF150F68B1C9}"/>
              </a:ext>
            </a:extLst>
          </p:cNvPr>
          <p:cNvSpPr>
            <a:spLocks noGrp="1"/>
          </p:cNvSpPr>
          <p:nvPr>
            <p:ph type="title"/>
          </p:nvPr>
        </p:nvSpPr>
        <p:spPr>
          <a:xfrm>
            <a:off x="0" y="-108212"/>
            <a:ext cx="10515600" cy="1325563"/>
          </a:xfrm>
        </p:spPr>
        <p:txBody>
          <a:bodyPr>
            <a:normAutofit/>
          </a:bodyPr>
          <a:lstStyle/>
          <a:p>
            <a:r>
              <a:rPr lang="en-US" sz="4000" dirty="0"/>
              <a:t>Current status of land management in TEMs</a:t>
            </a:r>
          </a:p>
        </p:txBody>
      </p:sp>
      <p:sp>
        <p:nvSpPr>
          <p:cNvPr id="3" name="Content Placeholder 2">
            <a:extLst>
              <a:ext uri="{FF2B5EF4-FFF2-40B4-BE49-F238E27FC236}">
                <a16:creationId xmlns:a16="http://schemas.microsoft.com/office/drawing/2014/main" id="{5066A8E3-46C8-954C-A1A1-C3552614769A}"/>
              </a:ext>
            </a:extLst>
          </p:cNvPr>
          <p:cNvSpPr>
            <a:spLocks noGrp="1"/>
          </p:cNvSpPr>
          <p:nvPr>
            <p:ph idx="1"/>
          </p:nvPr>
        </p:nvSpPr>
        <p:spPr>
          <a:xfrm>
            <a:off x="407894" y="943498"/>
            <a:ext cx="10515600" cy="4351338"/>
          </a:xfrm>
        </p:spPr>
        <p:txBody>
          <a:bodyPr>
            <a:normAutofit/>
          </a:bodyPr>
          <a:lstStyle/>
          <a:p>
            <a:r>
              <a:rPr lang="en-US" sz="2000" dirty="0" err="1"/>
              <a:t>Pongratz</a:t>
            </a:r>
            <a:r>
              <a:rPr lang="en-US" sz="2000" dirty="0"/>
              <a:t> et al (2017) AIM: “</a:t>
            </a:r>
            <a:r>
              <a:rPr lang="en-US" sz="2000" i="1" dirty="0"/>
              <a:t>To guide the prioritization of implementation, we evaluate ten land management practices—forestry harvest, tree species selection, grazing and mowing harvest, crop harvest, crop species selection, irrigation, wetland drainage, fertilization, tillage, and fire—for (1) their importance on the Earth system, (2) the possibility of implementing them in state-of-the-art ESMs, and (3) availability of required input data</a:t>
            </a:r>
            <a:r>
              <a:rPr lang="en-US" sz="2000" dirty="0"/>
              <a:t>.”</a:t>
            </a:r>
          </a:p>
        </p:txBody>
      </p:sp>
      <p:sp>
        <p:nvSpPr>
          <p:cNvPr id="4" name="Slide Number Placeholder 3">
            <a:extLst>
              <a:ext uri="{FF2B5EF4-FFF2-40B4-BE49-F238E27FC236}">
                <a16:creationId xmlns:a16="http://schemas.microsoft.com/office/drawing/2014/main" id="{EAACDFEE-512B-C143-AC6E-863508CC28E1}"/>
              </a:ext>
            </a:extLst>
          </p:cNvPr>
          <p:cNvSpPr>
            <a:spLocks noGrp="1"/>
          </p:cNvSpPr>
          <p:nvPr>
            <p:ph type="sldNum" sz="quarter" idx="12"/>
          </p:nvPr>
        </p:nvSpPr>
        <p:spPr/>
        <p:txBody>
          <a:bodyPr/>
          <a:lstStyle/>
          <a:p>
            <a:fld id="{0D3EA2A3-9E4C-0E40-A1FD-275CDDA6F426}" type="slidenum">
              <a:rPr lang="en-US" smtClean="0"/>
              <a:t>31</a:t>
            </a:fld>
            <a:endParaRPr lang="en-US"/>
          </a:p>
        </p:txBody>
      </p:sp>
      <p:pic>
        <p:nvPicPr>
          <p:cNvPr id="6" name="Picture 5">
            <a:extLst>
              <a:ext uri="{FF2B5EF4-FFF2-40B4-BE49-F238E27FC236}">
                <a16:creationId xmlns:a16="http://schemas.microsoft.com/office/drawing/2014/main" id="{22B5D01E-C2EF-1D47-A604-024569F190BF}"/>
              </a:ext>
            </a:extLst>
          </p:cNvPr>
          <p:cNvPicPr>
            <a:picLocks noChangeAspect="1"/>
          </p:cNvPicPr>
          <p:nvPr/>
        </p:nvPicPr>
        <p:blipFill>
          <a:blip r:embed="rId3"/>
          <a:stretch>
            <a:fillRect/>
          </a:stretch>
        </p:blipFill>
        <p:spPr>
          <a:xfrm>
            <a:off x="3012141" y="2422712"/>
            <a:ext cx="5765875" cy="4435288"/>
          </a:xfrm>
          <a:prstGeom prst="rect">
            <a:avLst/>
          </a:prstGeom>
        </p:spPr>
      </p:pic>
    </p:spTree>
    <p:extLst>
      <p:ext uri="{BB962C8B-B14F-4D97-AF65-F5344CB8AC3E}">
        <p14:creationId xmlns:p14="http://schemas.microsoft.com/office/powerpoint/2010/main" val="3993304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A951-5511-A347-91C7-AF150F68B1C9}"/>
              </a:ext>
            </a:extLst>
          </p:cNvPr>
          <p:cNvSpPr>
            <a:spLocks noGrp="1"/>
          </p:cNvSpPr>
          <p:nvPr>
            <p:ph type="title"/>
          </p:nvPr>
        </p:nvSpPr>
        <p:spPr>
          <a:xfrm>
            <a:off x="0" y="-108212"/>
            <a:ext cx="10515600" cy="1325563"/>
          </a:xfrm>
        </p:spPr>
        <p:txBody>
          <a:bodyPr>
            <a:normAutofit/>
          </a:bodyPr>
          <a:lstStyle/>
          <a:p>
            <a:r>
              <a:rPr lang="en-US" sz="4000" dirty="0"/>
              <a:t>Current status of land management in TEMs</a:t>
            </a:r>
          </a:p>
        </p:txBody>
      </p:sp>
      <p:sp>
        <p:nvSpPr>
          <p:cNvPr id="4" name="Slide Number Placeholder 3">
            <a:extLst>
              <a:ext uri="{FF2B5EF4-FFF2-40B4-BE49-F238E27FC236}">
                <a16:creationId xmlns:a16="http://schemas.microsoft.com/office/drawing/2014/main" id="{EAACDFEE-512B-C143-AC6E-863508CC28E1}"/>
              </a:ext>
            </a:extLst>
          </p:cNvPr>
          <p:cNvSpPr>
            <a:spLocks noGrp="1"/>
          </p:cNvSpPr>
          <p:nvPr>
            <p:ph type="sldNum" sz="quarter" idx="12"/>
          </p:nvPr>
        </p:nvSpPr>
        <p:spPr/>
        <p:txBody>
          <a:bodyPr/>
          <a:lstStyle/>
          <a:p>
            <a:fld id="{0D3EA2A3-9E4C-0E40-A1FD-275CDDA6F426}" type="slidenum">
              <a:rPr lang="en-US" smtClean="0"/>
              <a:t>32</a:t>
            </a:fld>
            <a:endParaRPr lang="en-US"/>
          </a:p>
        </p:txBody>
      </p:sp>
      <p:sp>
        <p:nvSpPr>
          <p:cNvPr id="8" name="TextBox 7">
            <a:extLst>
              <a:ext uri="{FF2B5EF4-FFF2-40B4-BE49-F238E27FC236}">
                <a16:creationId xmlns:a16="http://schemas.microsoft.com/office/drawing/2014/main" id="{FFCCAE20-029C-0F48-A7E1-238A626777A3}"/>
              </a:ext>
            </a:extLst>
          </p:cNvPr>
          <p:cNvSpPr txBox="1"/>
          <p:nvPr/>
        </p:nvSpPr>
        <p:spPr>
          <a:xfrm>
            <a:off x="9326880" y="6516331"/>
            <a:ext cx="2527150" cy="307777"/>
          </a:xfrm>
          <a:prstGeom prst="rect">
            <a:avLst/>
          </a:prstGeom>
          <a:noFill/>
        </p:spPr>
        <p:txBody>
          <a:bodyPr wrap="square" rtlCol="0">
            <a:spAutoFit/>
          </a:bodyPr>
          <a:lstStyle/>
          <a:p>
            <a:r>
              <a:rPr lang="en-US" sz="1400" i="1" dirty="0" err="1"/>
              <a:t>Pongratz</a:t>
            </a:r>
            <a:r>
              <a:rPr lang="en-US" sz="1400" i="1" dirty="0"/>
              <a:t> et al. (2017)</a:t>
            </a:r>
          </a:p>
        </p:txBody>
      </p:sp>
      <p:pic>
        <p:nvPicPr>
          <p:cNvPr id="10" name="Picture 9">
            <a:extLst>
              <a:ext uri="{FF2B5EF4-FFF2-40B4-BE49-F238E27FC236}">
                <a16:creationId xmlns:a16="http://schemas.microsoft.com/office/drawing/2014/main" id="{D434C1B3-EE20-2B48-86E7-31BBD059D850}"/>
              </a:ext>
            </a:extLst>
          </p:cNvPr>
          <p:cNvPicPr>
            <a:picLocks noChangeAspect="1"/>
          </p:cNvPicPr>
          <p:nvPr/>
        </p:nvPicPr>
        <p:blipFill>
          <a:blip r:embed="rId3"/>
          <a:stretch>
            <a:fillRect/>
          </a:stretch>
        </p:blipFill>
        <p:spPr>
          <a:xfrm>
            <a:off x="7493668" y="1844563"/>
            <a:ext cx="3999872" cy="3168874"/>
          </a:xfrm>
          <a:prstGeom prst="rect">
            <a:avLst/>
          </a:prstGeom>
        </p:spPr>
      </p:pic>
      <p:pic>
        <p:nvPicPr>
          <p:cNvPr id="12" name="Picture 11">
            <a:extLst>
              <a:ext uri="{FF2B5EF4-FFF2-40B4-BE49-F238E27FC236}">
                <a16:creationId xmlns:a16="http://schemas.microsoft.com/office/drawing/2014/main" id="{D9A26AB7-AB3E-D84A-8EF5-0FB22CEC997F}"/>
              </a:ext>
            </a:extLst>
          </p:cNvPr>
          <p:cNvPicPr>
            <a:picLocks noChangeAspect="1"/>
          </p:cNvPicPr>
          <p:nvPr/>
        </p:nvPicPr>
        <p:blipFill>
          <a:blip r:embed="rId4"/>
          <a:stretch>
            <a:fillRect/>
          </a:stretch>
        </p:blipFill>
        <p:spPr>
          <a:xfrm>
            <a:off x="922049" y="982529"/>
            <a:ext cx="5550470" cy="5841579"/>
          </a:xfrm>
          <a:prstGeom prst="rect">
            <a:avLst/>
          </a:prstGeom>
        </p:spPr>
      </p:pic>
    </p:spTree>
    <p:extLst>
      <p:ext uri="{BB962C8B-B14F-4D97-AF65-F5344CB8AC3E}">
        <p14:creationId xmlns:p14="http://schemas.microsoft.com/office/powerpoint/2010/main" val="2772358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F301-4AD9-A441-9152-636A0948FEDC}"/>
              </a:ext>
            </a:extLst>
          </p:cNvPr>
          <p:cNvSpPr>
            <a:spLocks noGrp="1"/>
          </p:cNvSpPr>
          <p:nvPr>
            <p:ph type="title"/>
          </p:nvPr>
        </p:nvSpPr>
        <p:spPr/>
        <p:txBody>
          <a:bodyPr/>
          <a:lstStyle/>
          <a:p>
            <a:r>
              <a:rPr lang="en-US" dirty="0"/>
              <a:t>Agricultural processes in TEMs</a:t>
            </a:r>
          </a:p>
        </p:txBody>
      </p:sp>
      <p:sp>
        <p:nvSpPr>
          <p:cNvPr id="3" name="Content Placeholder 2">
            <a:extLst>
              <a:ext uri="{FF2B5EF4-FFF2-40B4-BE49-F238E27FC236}">
                <a16:creationId xmlns:a16="http://schemas.microsoft.com/office/drawing/2014/main" id="{49C7D7BA-2905-8A40-AE9B-59843010F60A}"/>
              </a:ext>
            </a:extLst>
          </p:cNvPr>
          <p:cNvSpPr>
            <a:spLocks noGrp="1"/>
          </p:cNvSpPr>
          <p:nvPr>
            <p:ph idx="1"/>
          </p:nvPr>
        </p:nvSpPr>
        <p:spPr/>
        <p:txBody>
          <a:bodyPr>
            <a:normAutofit/>
          </a:bodyPr>
          <a:lstStyle/>
          <a:p>
            <a:r>
              <a:rPr lang="en-US" sz="2400" dirty="0"/>
              <a:t>Initially global TEMs like ORCHIDEE, CLM had unmanaged C3 and C4 crops</a:t>
            </a:r>
          </a:p>
          <a:p>
            <a:r>
              <a:rPr lang="en-US" sz="2400" dirty="0">
                <a:sym typeface="Wingdings" pitchFamily="2" charset="2"/>
              </a:rPr>
              <a:t>Now have managed agriculture  e.g. irrigation, addition of fertilizer</a:t>
            </a:r>
            <a:endParaRPr lang="en-US" sz="2400" dirty="0"/>
          </a:p>
          <a:p>
            <a:r>
              <a:rPr lang="en-US" sz="2400" dirty="0"/>
              <a:t>Predict yield for four main crop varieties (wheat, maize, rice and soybean)</a:t>
            </a:r>
          </a:p>
          <a:p>
            <a:r>
              <a:rPr lang="en-US" sz="2400" dirty="0"/>
              <a:t>Mechanistic: crop growth and yield still based on biophysics and biogeochemistry as in non-agricultural part of TEMs, but</a:t>
            </a:r>
          </a:p>
          <a:p>
            <a:pPr lvl="1"/>
            <a:r>
              <a:rPr lang="en-US" sz="2000" dirty="0"/>
              <a:t>Planting/sowing and harvest dates </a:t>
            </a:r>
            <a:r>
              <a:rPr lang="en-US" sz="2000" i="1" dirty="0"/>
              <a:t>are an input </a:t>
            </a:r>
            <a:r>
              <a:rPr lang="en-US" sz="2000" dirty="0"/>
              <a:t>OR </a:t>
            </a:r>
            <a:r>
              <a:rPr lang="en-US" sz="2000" i="1" dirty="0"/>
              <a:t>specific planting rules that mimic human decision making</a:t>
            </a:r>
          </a:p>
          <a:p>
            <a:pPr lvl="1"/>
            <a:r>
              <a:rPr lang="en-US" sz="2000" dirty="0"/>
              <a:t>Maturity defined based on crop-specific temperature requirements </a:t>
            </a:r>
          </a:p>
          <a:p>
            <a:pPr lvl="1"/>
            <a:r>
              <a:rPr lang="en-US" sz="2000" dirty="0"/>
              <a:t>Specific parameters for crop PFTs (e.g. maximum LAI)</a:t>
            </a:r>
          </a:p>
          <a:p>
            <a:pPr lvl="1"/>
            <a:r>
              <a:rPr lang="en-US" sz="2000" dirty="0"/>
              <a:t>Management options</a:t>
            </a:r>
          </a:p>
          <a:p>
            <a:endParaRPr lang="en-US" sz="2400" dirty="0">
              <a:highlight>
                <a:srgbClr val="00FFFF"/>
              </a:highlight>
            </a:endParaRPr>
          </a:p>
        </p:txBody>
      </p:sp>
      <p:sp>
        <p:nvSpPr>
          <p:cNvPr id="4" name="Slide Number Placeholder 3">
            <a:extLst>
              <a:ext uri="{FF2B5EF4-FFF2-40B4-BE49-F238E27FC236}">
                <a16:creationId xmlns:a16="http://schemas.microsoft.com/office/drawing/2014/main" id="{1107E849-932B-124B-ACC4-300B9CF5B000}"/>
              </a:ext>
            </a:extLst>
          </p:cNvPr>
          <p:cNvSpPr>
            <a:spLocks noGrp="1"/>
          </p:cNvSpPr>
          <p:nvPr>
            <p:ph type="sldNum" sz="quarter" idx="12"/>
          </p:nvPr>
        </p:nvSpPr>
        <p:spPr/>
        <p:txBody>
          <a:bodyPr/>
          <a:lstStyle/>
          <a:p>
            <a:fld id="{0D3EA2A3-9E4C-0E40-A1FD-275CDDA6F426}" type="slidenum">
              <a:rPr lang="en-US" smtClean="0"/>
              <a:t>4</a:t>
            </a:fld>
            <a:endParaRPr lang="en-US"/>
          </a:p>
        </p:txBody>
      </p:sp>
    </p:spTree>
    <p:extLst>
      <p:ext uri="{BB962C8B-B14F-4D97-AF65-F5344CB8AC3E}">
        <p14:creationId xmlns:p14="http://schemas.microsoft.com/office/powerpoint/2010/main" val="3278292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1C47C-8086-B54C-B48E-A138194AE3BD}"/>
              </a:ext>
            </a:extLst>
          </p:cNvPr>
          <p:cNvSpPr>
            <a:spLocks noGrp="1"/>
          </p:cNvSpPr>
          <p:nvPr>
            <p:ph type="title"/>
          </p:nvPr>
        </p:nvSpPr>
        <p:spPr>
          <a:xfrm>
            <a:off x="246530" y="136525"/>
            <a:ext cx="10515600" cy="1325563"/>
          </a:xfrm>
        </p:spPr>
        <p:txBody>
          <a:bodyPr/>
          <a:lstStyle/>
          <a:p>
            <a:r>
              <a:rPr lang="en-US" dirty="0"/>
              <a:t>ORCHIDEE-CROP</a:t>
            </a:r>
          </a:p>
        </p:txBody>
      </p:sp>
      <p:sp>
        <p:nvSpPr>
          <p:cNvPr id="4" name="Slide Number Placeholder 3">
            <a:extLst>
              <a:ext uri="{FF2B5EF4-FFF2-40B4-BE49-F238E27FC236}">
                <a16:creationId xmlns:a16="http://schemas.microsoft.com/office/drawing/2014/main" id="{407E1F4D-AF49-084E-95F5-339152B8035D}"/>
              </a:ext>
            </a:extLst>
          </p:cNvPr>
          <p:cNvSpPr>
            <a:spLocks noGrp="1"/>
          </p:cNvSpPr>
          <p:nvPr>
            <p:ph type="sldNum" sz="quarter" idx="12"/>
          </p:nvPr>
        </p:nvSpPr>
        <p:spPr/>
        <p:txBody>
          <a:bodyPr/>
          <a:lstStyle/>
          <a:p>
            <a:fld id="{0D3EA2A3-9E4C-0E40-A1FD-275CDDA6F426}" type="slidenum">
              <a:rPr lang="en-US" smtClean="0"/>
              <a:t>5</a:t>
            </a:fld>
            <a:endParaRPr lang="en-US"/>
          </a:p>
        </p:txBody>
      </p:sp>
      <p:pic>
        <p:nvPicPr>
          <p:cNvPr id="6" name="Picture 5">
            <a:extLst>
              <a:ext uri="{FF2B5EF4-FFF2-40B4-BE49-F238E27FC236}">
                <a16:creationId xmlns:a16="http://schemas.microsoft.com/office/drawing/2014/main" id="{37B82996-53FC-894D-A29B-AD8EDE5B88E9}"/>
              </a:ext>
            </a:extLst>
          </p:cNvPr>
          <p:cNvPicPr>
            <a:picLocks noChangeAspect="1"/>
          </p:cNvPicPr>
          <p:nvPr/>
        </p:nvPicPr>
        <p:blipFill>
          <a:blip r:embed="rId2"/>
          <a:stretch>
            <a:fillRect/>
          </a:stretch>
        </p:blipFill>
        <p:spPr>
          <a:xfrm>
            <a:off x="935075" y="1124174"/>
            <a:ext cx="6486561" cy="5481021"/>
          </a:xfrm>
          <a:prstGeom prst="rect">
            <a:avLst/>
          </a:prstGeom>
        </p:spPr>
      </p:pic>
      <p:sp>
        <p:nvSpPr>
          <p:cNvPr id="7" name="TextBox 6">
            <a:extLst>
              <a:ext uri="{FF2B5EF4-FFF2-40B4-BE49-F238E27FC236}">
                <a16:creationId xmlns:a16="http://schemas.microsoft.com/office/drawing/2014/main" id="{228F5B33-86C0-8F4C-832B-1CCAFC139171}"/>
              </a:ext>
            </a:extLst>
          </p:cNvPr>
          <p:cNvSpPr txBox="1"/>
          <p:nvPr/>
        </p:nvSpPr>
        <p:spPr>
          <a:xfrm>
            <a:off x="7611256" y="6211669"/>
            <a:ext cx="4014688" cy="646331"/>
          </a:xfrm>
          <a:prstGeom prst="rect">
            <a:avLst/>
          </a:prstGeom>
          <a:noFill/>
        </p:spPr>
        <p:txBody>
          <a:bodyPr wrap="square" rtlCol="0">
            <a:spAutoFit/>
          </a:bodyPr>
          <a:lstStyle/>
          <a:p>
            <a:r>
              <a:rPr lang="en-US" i="1" dirty="0"/>
              <a:t>Wu et al. (2016); Wang et al. (2017); originally STICS Agronomy model</a:t>
            </a:r>
          </a:p>
        </p:txBody>
      </p:sp>
      <p:sp>
        <p:nvSpPr>
          <p:cNvPr id="8" name="TextBox 7">
            <a:extLst>
              <a:ext uri="{FF2B5EF4-FFF2-40B4-BE49-F238E27FC236}">
                <a16:creationId xmlns:a16="http://schemas.microsoft.com/office/drawing/2014/main" id="{69C1E029-1619-2043-A366-3ECFE0CAD0DD}"/>
              </a:ext>
            </a:extLst>
          </p:cNvPr>
          <p:cNvSpPr txBox="1"/>
          <p:nvPr/>
        </p:nvSpPr>
        <p:spPr>
          <a:xfrm>
            <a:off x="8110181" y="2613392"/>
            <a:ext cx="3653424" cy="2092881"/>
          </a:xfrm>
          <a:prstGeom prst="rect">
            <a:avLst/>
          </a:prstGeom>
          <a:noFill/>
        </p:spPr>
        <p:txBody>
          <a:bodyPr wrap="square" rtlCol="0">
            <a:spAutoFit/>
          </a:bodyPr>
          <a:lstStyle/>
          <a:p>
            <a:pPr marL="285750" indent="-285750">
              <a:spcBef>
                <a:spcPts val="600"/>
              </a:spcBef>
              <a:spcAft>
                <a:spcPts val="600"/>
              </a:spcAft>
              <a:buFont typeface="Wingdings" pitchFamily="2" charset="2"/>
              <a:buChar char="Ø"/>
            </a:pPr>
            <a:r>
              <a:rPr lang="en-US" sz="2000" dirty="0"/>
              <a:t>Specific crop </a:t>
            </a:r>
            <a:r>
              <a:rPr lang="en-US" sz="2000" dirty="0" err="1"/>
              <a:t>phenologies</a:t>
            </a:r>
            <a:endParaRPr lang="en-US" sz="2000" dirty="0"/>
          </a:p>
          <a:p>
            <a:pPr marL="285750" indent="-285750">
              <a:spcBef>
                <a:spcPts val="600"/>
              </a:spcBef>
              <a:spcAft>
                <a:spcPts val="600"/>
              </a:spcAft>
              <a:buFont typeface="Wingdings" pitchFamily="2" charset="2"/>
              <a:buChar char="Ø"/>
            </a:pPr>
            <a:r>
              <a:rPr lang="en-US" sz="2000" dirty="0"/>
              <a:t>Harvest module</a:t>
            </a:r>
          </a:p>
          <a:p>
            <a:pPr marL="285750" indent="-285750">
              <a:spcBef>
                <a:spcPts val="600"/>
              </a:spcBef>
              <a:spcAft>
                <a:spcPts val="600"/>
              </a:spcAft>
              <a:buFont typeface="Wingdings" pitchFamily="2" charset="2"/>
              <a:buChar char="Ø"/>
            </a:pPr>
            <a:r>
              <a:rPr lang="en-US" sz="2000" dirty="0"/>
              <a:t>N fertilizer</a:t>
            </a:r>
          </a:p>
          <a:p>
            <a:pPr marL="285750" indent="-285750">
              <a:spcBef>
                <a:spcPts val="600"/>
              </a:spcBef>
              <a:spcAft>
                <a:spcPts val="600"/>
              </a:spcAft>
              <a:buFont typeface="Wingdings" pitchFamily="2" charset="2"/>
              <a:buChar char="Ø"/>
            </a:pPr>
            <a:r>
              <a:rPr lang="en-US" sz="2000" dirty="0"/>
              <a:t>Allocation modified for grain yield</a:t>
            </a:r>
          </a:p>
        </p:txBody>
      </p:sp>
    </p:spTree>
    <p:extLst>
      <p:ext uri="{BB962C8B-B14F-4D97-AF65-F5344CB8AC3E}">
        <p14:creationId xmlns:p14="http://schemas.microsoft.com/office/powerpoint/2010/main" val="2810186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2689F-40EF-2D4E-8A96-991ED59DC209}"/>
              </a:ext>
            </a:extLst>
          </p:cNvPr>
          <p:cNvSpPr>
            <a:spLocks noGrp="1"/>
          </p:cNvSpPr>
          <p:nvPr>
            <p:ph type="title"/>
          </p:nvPr>
        </p:nvSpPr>
        <p:spPr/>
        <p:txBody>
          <a:bodyPr/>
          <a:lstStyle/>
          <a:p>
            <a:r>
              <a:rPr lang="en-US" dirty="0"/>
              <a:t>Global crop model issues: model related</a:t>
            </a:r>
          </a:p>
        </p:txBody>
      </p:sp>
      <p:sp>
        <p:nvSpPr>
          <p:cNvPr id="3" name="Content Placeholder 2">
            <a:extLst>
              <a:ext uri="{FF2B5EF4-FFF2-40B4-BE49-F238E27FC236}">
                <a16:creationId xmlns:a16="http://schemas.microsoft.com/office/drawing/2014/main" id="{50A2BF28-66B4-5448-9084-02A7724BEF45}"/>
              </a:ext>
            </a:extLst>
          </p:cNvPr>
          <p:cNvSpPr>
            <a:spLocks noGrp="1"/>
          </p:cNvSpPr>
          <p:nvPr>
            <p:ph idx="1"/>
          </p:nvPr>
        </p:nvSpPr>
        <p:spPr/>
        <p:txBody>
          <a:bodyPr>
            <a:normAutofit lnSpcReduction="10000"/>
          </a:bodyPr>
          <a:lstStyle/>
          <a:p>
            <a:r>
              <a:rPr lang="en-US" sz="2400" dirty="0"/>
              <a:t>Complexity of management decisions not fully implemented</a:t>
            </a:r>
          </a:p>
          <a:p>
            <a:r>
              <a:rPr lang="en-US" sz="2400" dirty="0"/>
              <a:t>Management systems not documented well everywhere </a:t>
            </a:r>
            <a:r>
              <a:rPr lang="en-US" sz="2400" dirty="0">
                <a:sym typeface="Wingdings" pitchFamily="2" charset="2"/>
              </a:rPr>
              <a:t> </a:t>
            </a:r>
            <a:r>
              <a:rPr lang="en-US" sz="2400" i="1" dirty="0">
                <a:sym typeface="Wingdings" pitchFamily="2" charset="2"/>
              </a:rPr>
              <a:t>hard to implement what you don’t know!</a:t>
            </a:r>
          </a:p>
          <a:p>
            <a:r>
              <a:rPr lang="en-US" sz="2400" dirty="0">
                <a:sym typeface="Wingdings" pitchFamily="2" charset="2"/>
              </a:rPr>
              <a:t>Crop growth heavily based on climate  </a:t>
            </a:r>
            <a:r>
              <a:rPr lang="en-US" sz="2400" i="1" dirty="0">
                <a:sym typeface="Wingdings" pitchFamily="2" charset="2"/>
              </a:rPr>
              <a:t>assumes crops well adapted to climate</a:t>
            </a:r>
          </a:p>
          <a:p>
            <a:r>
              <a:rPr lang="en-US" dirty="0">
                <a:sym typeface="Wingdings" pitchFamily="2" charset="2"/>
              </a:rPr>
              <a:t>Assume static management practices and soil properties</a:t>
            </a:r>
          </a:p>
          <a:p>
            <a:pPr lvl="1"/>
            <a:r>
              <a:rPr lang="en-US" dirty="0">
                <a:sym typeface="Wingdings" pitchFamily="2" charset="2"/>
              </a:rPr>
              <a:t>Temporal dynamics driven by climate and CO</a:t>
            </a:r>
            <a:r>
              <a:rPr lang="en-US" baseline="-25000" dirty="0">
                <a:sym typeface="Wingdings" pitchFamily="2" charset="2"/>
              </a:rPr>
              <a:t>2</a:t>
            </a:r>
            <a:r>
              <a:rPr lang="en-US" dirty="0">
                <a:sym typeface="Wingdings" pitchFamily="2" charset="2"/>
              </a:rPr>
              <a:t> alone</a:t>
            </a:r>
          </a:p>
          <a:p>
            <a:r>
              <a:rPr lang="en-US" sz="2400" dirty="0"/>
              <a:t>Limited crop varieties </a:t>
            </a:r>
            <a:r>
              <a:rPr lang="en-US" sz="2400" dirty="0">
                <a:sym typeface="Wingdings" pitchFamily="2" charset="2"/>
              </a:rPr>
              <a:t> assumed to be homogenous globally</a:t>
            </a:r>
          </a:p>
          <a:p>
            <a:r>
              <a:rPr lang="en-US" sz="2400" dirty="0">
                <a:sym typeface="Wingdings" pitchFamily="2" charset="2"/>
              </a:rPr>
              <a:t>Static or regionally-specific crop parameterizations (too general)</a:t>
            </a:r>
          </a:p>
          <a:p>
            <a:r>
              <a:rPr lang="en-US" sz="2400" dirty="0">
                <a:sym typeface="Wingdings" pitchFamily="2" charset="2"/>
              </a:rPr>
              <a:t>Too idealized representation of crops and agricultural practices</a:t>
            </a:r>
          </a:p>
          <a:p>
            <a:r>
              <a:rPr lang="en-US" sz="2400" dirty="0">
                <a:sym typeface="Wingdings" pitchFamily="2" charset="2"/>
              </a:rPr>
              <a:t>Incomplete coupling between crop model and regular TEM processes</a:t>
            </a:r>
            <a:endParaRPr lang="en-US" sz="2400" dirty="0"/>
          </a:p>
          <a:p>
            <a:endParaRPr lang="en-US" sz="2400" dirty="0"/>
          </a:p>
        </p:txBody>
      </p:sp>
      <p:sp>
        <p:nvSpPr>
          <p:cNvPr id="4" name="Slide Number Placeholder 3">
            <a:extLst>
              <a:ext uri="{FF2B5EF4-FFF2-40B4-BE49-F238E27FC236}">
                <a16:creationId xmlns:a16="http://schemas.microsoft.com/office/drawing/2014/main" id="{D836BDE7-0B90-2240-BCFA-1B04CA17C819}"/>
              </a:ext>
            </a:extLst>
          </p:cNvPr>
          <p:cNvSpPr>
            <a:spLocks noGrp="1"/>
          </p:cNvSpPr>
          <p:nvPr>
            <p:ph type="sldNum" sz="quarter" idx="12"/>
          </p:nvPr>
        </p:nvSpPr>
        <p:spPr/>
        <p:txBody>
          <a:bodyPr/>
          <a:lstStyle/>
          <a:p>
            <a:fld id="{0D3EA2A3-9E4C-0E40-A1FD-275CDDA6F426}" type="slidenum">
              <a:rPr lang="en-US" smtClean="0"/>
              <a:t>6</a:t>
            </a:fld>
            <a:endParaRPr lang="en-US"/>
          </a:p>
        </p:txBody>
      </p:sp>
    </p:spTree>
    <p:extLst>
      <p:ext uri="{BB962C8B-B14F-4D97-AF65-F5344CB8AC3E}">
        <p14:creationId xmlns:p14="http://schemas.microsoft.com/office/powerpoint/2010/main" val="3758608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5306F-2C89-9542-95A5-2FC583574751}"/>
              </a:ext>
            </a:extLst>
          </p:cNvPr>
          <p:cNvSpPr>
            <a:spLocks noGrp="1"/>
          </p:cNvSpPr>
          <p:nvPr>
            <p:ph type="title"/>
          </p:nvPr>
        </p:nvSpPr>
        <p:spPr>
          <a:xfrm>
            <a:off x="424842" y="136525"/>
            <a:ext cx="10515600" cy="1325563"/>
          </a:xfrm>
        </p:spPr>
        <p:txBody>
          <a:bodyPr/>
          <a:lstStyle/>
          <a:p>
            <a:r>
              <a:rPr lang="en-US" dirty="0"/>
              <a:t>Global crop model issues: data related</a:t>
            </a:r>
          </a:p>
        </p:txBody>
      </p:sp>
      <p:sp>
        <p:nvSpPr>
          <p:cNvPr id="3" name="Content Placeholder 2">
            <a:extLst>
              <a:ext uri="{FF2B5EF4-FFF2-40B4-BE49-F238E27FC236}">
                <a16:creationId xmlns:a16="http://schemas.microsoft.com/office/drawing/2014/main" id="{A1D8F789-B220-704E-AD75-0FEAE850C2A6}"/>
              </a:ext>
            </a:extLst>
          </p:cNvPr>
          <p:cNvSpPr>
            <a:spLocks noGrp="1"/>
          </p:cNvSpPr>
          <p:nvPr>
            <p:ph idx="1"/>
          </p:nvPr>
        </p:nvSpPr>
        <p:spPr>
          <a:xfrm>
            <a:off x="838200" y="1451172"/>
            <a:ext cx="10515600" cy="4667250"/>
          </a:xfrm>
        </p:spPr>
        <p:txBody>
          <a:bodyPr>
            <a:normAutofit fontScale="77500" lnSpcReduction="20000"/>
          </a:bodyPr>
          <a:lstStyle/>
          <a:p>
            <a:r>
              <a:rPr lang="en-US" dirty="0"/>
              <a:t>Field scale calibration not possible</a:t>
            </a:r>
          </a:p>
          <a:p>
            <a:r>
              <a:rPr lang="en-US" dirty="0"/>
              <a:t>Hard to find data at larger spatial scales</a:t>
            </a:r>
          </a:p>
          <a:p>
            <a:pPr lvl="1"/>
            <a:r>
              <a:rPr lang="en-US" dirty="0"/>
              <a:t>Initialization of soil properties is hard (e.g. nutrient rich or poor)</a:t>
            </a:r>
          </a:p>
          <a:p>
            <a:pPr lvl="1"/>
            <a:r>
              <a:rPr lang="en-US" dirty="0"/>
              <a:t>Limited data on irrigation timing, duration, amount, area</a:t>
            </a:r>
          </a:p>
          <a:p>
            <a:pPr lvl="1"/>
            <a:r>
              <a:rPr lang="en-US" dirty="0"/>
              <a:t>Limited data on growing seasons/planting dates</a:t>
            </a:r>
          </a:p>
          <a:p>
            <a:pPr lvl="1"/>
            <a:r>
              <a:rPr lang="en-US" dirty="0"/>
              <a:t>Crop-specific parameters hard to find</a:t>
            </a:r>
          </a:p>
          <a:p>
            <a:pPr lvl="1"/>
            <a:r>
              <a:rPr lang="en-US" dirty="0"/>
              <a:t>Different cropping rotation practices</a:t>
            </a:r>
          </a:p>
          <a:p>
            <a:r>
              <a:rPr lang="en-US" dirty="0"/>
              <a:t>Rely on (sub-)National datasets (not gridded)</a:t>
            </a:r>
          </a:p>
          <a:p>
            <a:r>
              <a:rPr lang="en-US" dirty="0"/>
              <a:t>Generally only timeseries of yield data available (no other variables throughout season)</a:t>
            </a:r>
          </a:p>
          <a:p>
            <a:endParaRPr lang="en-US" dirty="0"/>
          </a:p>
          <a:p>
            <a:pPr algn="ctr">
              <a:buFont typeface="Wingdings" pitchFamily="2" charset="2"/>
              <a:buChar char="Ø"/>
            </a:pPr>
            <a:r>
              <a:rPr lang="en-US" i="1" dirty="0">
                <a:solidFill>
                  <a:srgbClr val="C00000"/>
                </a:solidFill>
                <a:sym typeface="Wingdings" pitchFamily="2" charset="2"/>
              </a:rPr>
              <a:t>Main points: </a:t>
            </a:r>
          </a:p>
          <a:p>
            <a:pPr marL="514350" indent="-514350" algn="ctr">
              <a:buAutoNum type="arabicParenR"/>
            </a:pPr>
            <a:r>
              <a:rPr lang="en-US" i="1" dirty="0">
                <a:solidFill>
                  <a:srgbClr val="C00000"/>
                </a:solidFill>
                <a:sym typeface="Wingdings" pitchFamily="2" charset="2"/>
              </a:rPr>
              <a:t>lack of data  hard to parameterize models and hard to benchmark</a:t>
            </a:r>
          </a:p>
          <a:p>
            <a:pPr marL="514350" indent="-514350" algn="ctr">
              <a:buAutoNum type="arabicParenR"/>
            </a:pPr>
            <a:r>
              <a:rPr lang="en-US" i="1" dirty="0">
                <a:solidFill>
                  <a:srgbClr val="C00000"/>
                </a:solidFill>
              </a:rPr>
              <a:t>Hard to compare models and data</a:t>
            </a:r>
          </a:p>
          <a:p>
            <a:pPr marL="457200" lvl="1" indent="0">
              <a:buNone/>
            </a:pPr>
            <a:endParaRPr lang="en-US" dirty="0"/>
          </a:p>
        </p:txBody>
      </p:sp>
      <p:sp>
        <p:nvSpPr>
          <p:cNvPr id="4" name="Slide Number Placeholder 3">
            <a:extLst>
              <a:ext uri="{FF2B5EF4-FFF2-40B4-BE49-F238E27FC236}">
                <a16:creationId xmlns:a16="http://schemas.microsoft.com/office/drawing/2014/main" id="{95176A32-55B2-B24C-9E7E-374EA38CEBF6}"/>
              </a:ext>
            </a:extLst>
          </p:cNvPr>
          <p:cNvSpPr>
            <a:spLocks noGrp="1"/>
          </p:cNvSpPr>
          <p:nvPr>
            <p:ph type="sldNum" sz="quarter" idx="12"/>
          </p:nvPr>
        </p:nvSpPr>
        <p:spPr/>
        <p:txBody>
          <a:bodyPr/>
          <a:lstStyle/>
          <a:p>
            <a:fld id="{0D3EA2A3-9E4C-0E40-A1FD-275CDDA6F426}" type="slidenum">
              <a:rPr lang="en-US" smtClean="0"/>
              <a:t>7</a:t>
            </a:fld>
            <a:endParaRPr lang="en-US" dirty="0"/>
          </a:p>
        </p:txBody>
      </p:sp>
      <p:sp>
        <p:nvSpPr>
          <p:cNvPr id="6" name="TextBox 5">
            <a:extLst>
              <a:ext uri="{FF2B5EF4-FFF2-40B4-BE49-F238E27FC236}">
                <a16:creationId xmlns:a16="http://schemas.microsoft.com/office/drawing/2014/main" id="{B362B0D0-6D0B-EB4A-8222-5900FA4DEF1A}"/>
              </a:ext>
            </a:extLst>
          </p:cNvPr>
          <p:cNvSpPr txBox="1"/>
          <p:nvPr/>
        </p:nvSpPr>
        <p:spPr>
          <a:xfrm>
            <a:off x="8383044" y="6420529"/>
            <a:ext cx="3198312" cy="369332"/>
          </a:xfrm>
          <a:prstGeom prst="rect">
            <a:avLst/>
          </a:prstGeom>
          <a:noFill/>
        </p:spPr>
        <p:txBody>
          <a:bodyPr wrap="square" rtlCol="0">
            <a:spAutoFit/>
          </a:bodyPr>
          <a:lstStyle/>
          <a:p>
            <a:r>
              <a:rPr lang="en-US" i="1" dirty="0"/>
              <a:t>Müller et al. (2017)</a:t>
            </a:r>
          </a:p>
        </p:txBody>
      </p:sp>
    </p:spTree>
    <p:extLst>
      <p:ext uri="{BB962C8B-B14F-4D97-AF65-F5344CB8AC3E}">
        <p14:creationId xmlns:p14="http://schemas.microsoft.com/office/powerpoint/2010/main" val="375607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F9C5-7378-9E43-AD68-CB4A915E69A3}"/>
              </a:ext>
            </a:extLst>
          </p:cNvPr>
          <p:cNvSpPr>
            <a:spLocks noGrp="1"/>
          </p:cNvSpPr>
          <p:nvPr>
            <p:ph type="title"/>
          </p:nvPr>
        </p:nvSpPr>
        <p:spPr/>
        <p:txBody>
          <a:bodyPr/>
          <a:lstStyle/>
          <a:p>
            <a:r>
              <a:rPr lang="en-US" dirty="0"/>
              <a:t>Global Gridded Crop Model </a:t>
            </a:r>
            <a:r>
              <a:rPr lang="en-US" dirty="0" err="1"/>
              <a:t>Intercomparison</a:t>
            </a:r>
            <a:endParaRPr lang="en-US" dirty="0"/>
          </a:p>
        </p:txBody>
      </p:sp>
      <p:sp>
        <p:nvSpPr>
          <p:cNvPr id="3" name="Content Placeholder 2">
            <a:extLst>
              <a:ext uri="{FF2B5EF4-FFF2-40B4-BE49-F238E27FC236}">
                <a16:creationId xmlns:a16="http://schemas.microsoft.com/office/drawing/2014/main" id="{D162FE4E-24A1-0B49-B272-0A5D98EB35D6}"/>
              </a:ext>
            </a:extLst>
          </p:cNvPr>
          <p:cNvSpPr>
            <a:spLocks noGrp="1"/>
          </p:cNvSpPr>
          <p:nvPr>
            <p:ph idx="1"/>
          </p:nvPr>
        </p:nvSpPr>
        <p:spPr>
          <a:xfrm>
            <a:off x="838200" y="1575104"/>
            <a:ext cx="10515600" cy="4351338"/>
          </a:xfrm>
        </p:spPr>
        <p:txBody>
          <a:bodyPr/>
          <a:lstStyle/>
          <a:p>
            <a:r>
              <a:rPr lang="en-US" dirty="0"/>
              <a:t>Part of </a:t>
            </a:r>
            <a:r>
              <a:rPr lang="en-US" dirty="0" err="1"/>
              <a:t>AgMIP</a:t>
            </a:r>
            <a:r>
              <a:rPr lang="en-US" dirty="0"/>
              <a:t> (</a:t>
            </a:r>
            <a:r>
              <a:rPr lang="en-US" dirty="0">
                <a:hlinkClick r:id="rId2"/>
              </a:rPr>
              <a:t>https://agmip.org</a:t>
            </a:r>
            <a:r>
              <a:rPr lang="en-US" dirty="0"/>
              <a:t>) </a:t>
            </a:r>
          </a:p>
        </p:txBody>
      </p:sp>
      <p:sp>
        <p:nvSpPr>
          <p:cNvPr id="4" name="Slide Number Placeholder 3">
            <a:extLst>
              <a:ext uri="{FF2B5EF4-FFF2-40B4-BE49-F238E27FC236}">
                <a16:creationId xmlns:a16="http://schemas.microsoft.com/office/drawing/2014/main" id="{01E07758-796F-5B42-8804-52A92BC3D60E}"/>
              </a:ext>
            </a:extLst>
          </p:cNvPr>
          <p:cNvSpPr>
            <a:spLocks noGrp="1"/>
          </p:cNvSpPr>
          <p:nvPr>
            <p:ph type="sldNum" sz="quarter" idx="12"/>
          </p:nvPr>
        </p:nvSpPr>
        <p:spPr/>
        <p:txBody>
          <a:bodyPr/>
          <a:lstStyle/>
          <a:p>
            <a:fld id="{0D3EA2A3-9E4C-0E40-A1FD-275CDDA6F426}" type="slidenum">
              <a:rPr lang="en-US" smtClean="0"/>
              <a:t>8</a:t>
            </a:fld>
            <a:endParaRPr lang="en-US"/>
          </a:p>
        </p:txBody>
      </p:sp>
      <p:pic>
        <p:nvPicPr>
          <p:cNvPr id="6" name="Picture 5">
            <a:extLst>
              <a:ext uri="{FF2B5EF4-FFF2-40B4-BE49-F238E27FC236}">
                <a16:creationId xmlns:a16="http://schemas.microsoft.com/office/drawing/2014/main" id="{8C6FC592-D821-7E4C-BBBA-5F9CF1F0E38D}"/>
              </a:ext>
            </a:extLst>
          </p:cNvPr>
          <p:cNvPicPr>
            <a:picLocks noChangeAspect="1"/>
          </p:cNvPicPr>
          <p:nvPr/>
        </p:nvPicPr>
        <p:blipFill>
          <a:blip r:embed="rId3"/>
          <a:stretch>
            <a:fillRect/>
          </a:stretch>
        </p:blipFill>
        <p:spPr>
          <a:xfrm>
            <a:off x="0" y="2466550"/>
            <a:ext cx="12192000" cy="3459892"/>
          </a:xfrm>
          <a:prstGeom prst="rect">
            <a:avLst/>
          </a:prstGeom>
        </p:spPr>
      </p:pic>
    </p:spTree>
    <p:extLst>
      <p:ext uri="{BB962C8B-B14F-4D97-AF65-F5344CB8AC3E}">
        <p14:creationId xmlns:p14="http://schemas.microsoft.com/office/powerpoint/2010/main" val="3355346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7F9C5-7378-9E43-AD68-CB4A915E69A3}"/>
              </a:ext>
            </a:extLst>
          </p:cNvPr>
          <p:cNvSpPr>
            <a:spLocks noGrp="1"/>
          </p:cNvSpPr>
          <p:nvPr>
            <p:ph type="title"/>
          </p:nvPr>
        </p:nvSpPr>
        <p:spPr/>
        <p:txBody>
          <a:bodyPr/>
          <a:lstStyle/>
          <a:p>
            <a:r>
              <a:rPr lang="en-US" dirty="0"/>
              <a:t>Global Gridded Crop Model </a:t>
            </a:r>
            <a:r>
              <a:rPr lang="en-US" dirty="0" err="1"/>
              <a:t>Intercomparison</a:t>
            </a:r>
            <a:endParaRPr lang="en-US" dirty="0"/>
          </a:p>
        </p:txBody>
      </p:sp>
      <p:sp>
        <p:nvSpPr>
          <p:cNvPr id="3" name="Content Placeholder 2">
            <a:extLst>
              <a:ext uri="{FF2B5EF4-FFF2-40B4-BE49-F238E27FC236}">
                <a16:creationId xmlns:a16="http://schemas.microsoft.com/office/drawing/2014/main" id="{D162FE4E-24A1-0B49-B272-0A5D98EB35D6}"/>
              </a:ext>
            </a:extLst>
          </p:cNvPr>
          <p:cNvSpPr>
            <a:spLocks noGrp="1"/>
          </p:cNvSpPr>
          <p:nvPr>
            <p:ph idx="1"/>
          </p:nvPr>
        </p:nvSpPr>
        <p:spPr>
          <a:xfrm>
            <a:off x="838200" y="1575104"/>
            <a:ext cx="10515600" cy="4351338"/>
          </a:xfrm>
        </p:spPr>
        <p:txBody>
          <a:bodyPr>
            <a:normAutofit/>
          </a:bodyPr>
          <a:lstStyle/>
          <a:p>
            <a:r>
              <a:rPr lang="en-US" sz="2400" dirty="0">
                <a:hlinkClick r:id="rId2"/>
              </a:rPr>
              <a:t>https://agmip.org/aggrid-ggcmi/</a:t>
            </a:r>
            <a:endParaRPr lang="en-US" sz="2400" dirty="0"/>
          </a:p>
          <a:p>
            <a:r>
              <a:rPr lang="en-US" sz="2400" dirty="0"/>
              <a:t>AIM: assess model performance across range of crop models and to identify improvements needed</a:t>
            </a:r>
          </a:p>
          <a:p>
            <a:endParaRPr lang="en-US" sz="2400" dirty="0"/>
          </a:p>
        </p:txBody>
      </p:sp>
      <p:sp>
        <p:nvSpPr>
          <p:cNvPr id="4" name="Slide Number Placeholder 3">
            <a:extLst>
              <a:ext uri="{FF2B5EF4-FFF2-40B4-BE49-F238E27FC236}">
                <a16:creationId xmlns:a16="http://schemas.microsoft.com/office/drawing/2014/main" id="{01E07758-796F-5B42-8804-52A92BC3D60E}"/>
              </a:ext>
            </a:extLst>
          </p:cNvPr>
          <p:cNvSpPr>
            <a:spLocks noGrp="1"/>
          </p:cNvSpPr>
          <p:nvPr>
            <p:ph type="sldNum" sz="quarter" idx="12"/>
          </p:nvPr>
        </p:nvSpPr>
        <p:spPr/>
        <p:txBody>
          <a:bodyPr/>
          <a:lstStyle/>
          <a:p>
            <a:fld id="{0D3EA2A3-9E4C-0E40-A1FD-275CDDA6F426}" type="slidenum">
              <a:rPr lang="en-US" smtClean="0"/>
              <a:t>9</a:t>
            </a:fld>
            <a:endParaRPr lang="en-US"/>
          </a:p>
        </p:txBody>
      </p:sp>
      <p:sp>
        <p:nvSpPr>
          <p:cNvPr id="5" name="TextBox 4">
            <a:extLst>
              <a:ext uri="{FF2B5EF4-FFF2-40B4-BE49-F238E27FC236}">
                <a16:creationId xmlns:a16="http://schemas.microsoft.com/office/drawing/2014/main" id="{E3B81E0F-B69A-E447-9A21-784F81B8877B}"/>
              </a:ext>
            </a:extLst>
          </p:cNvPr>
          <p:cNvSpPr txBox="1"/>
          <p:nvPr/>
        </p:nvSpPr>
        <p:spPr>
          <a:xfrm>
            <a:off x="8383044" y="6420529"/>
            <a:ext cx="3198312" cy="369332"/>
          </a:xfrm>
          <a:prstGeom prst="rect">
            <a:avLst/>
          </a:prstGeom>
          <a:noFill/>
        </p:spPr>
        <p:txBody>
          <a:bodyPr wrap="square" rtlCol="0">
            <a:spAutoFit/>
          </a:bodyPr>
          <a:lstStyle/>
          <a:p>
            <a:r>
              <a:rPr lang="en-US" i="1" dirty="0"/>
              <a:t>Müller et al. (2017; 2019)</a:t>
            </a:r>
          </a:p>
        </p:txBody>
      </p:sp>
      <p:pic>
        <p:nvPicPr>
          <p:cNvPr id="7" name="Picture 6">
            <a:extLst>
              <a:ext uri="{FF2B5EF4-FFF2-40B4-BE49-F238E27FC236}">
                <a16:creationId xmlns:a16="http://schemas.microsoft.com/office/drawing/2014/main" id="{702FEF39-2211-6E4D-A3C8-39837D17A549}"/>
              </a:ext>
            </a:extLst>
          </p:cNvPr>
          <p:cNvPicPr>
            <a:picLocks noChangeAspect="1"/>
          </p:cNvPicPr>
          <p:nvPr/>
        </p:nvPicPr>
        <p:blipFill rotWithShape="1">
          <a:blip r:embed="rId3"/>
          <a:srcRect t="11694" b="30625"/>
          <a:stretch/>
        </p:blipFill>
        <p:spPr>
          <a:xfrm>
            <a:off x="1231782" y="2982825"/>
            <a:ext cx="9821586" cy="3096699"/>
          </a:xfrm>
          <a:prstGeom prst="rect">
            <a:avLst/>
          </a:prstGeom>
        </p:spPr>
      </p:pic>
    </p:spTree>
    <p:extLst>
      <p:ext uri="{BB962C8B-B14F-4D97-AF65-F5344CB8AC3E}">
        <p14:creationId xmlns:p14="http://schemas.microsoft.com/office/powerpoint/2010/main" val="195531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3145</TotalTime>
  <Words>1990</Words>
  <Application>Microsoft Macintosh PowerPoint</Application>
  <PresentationFormat>Widescreen</PresentationFormat>
  <Paragraphs>218</Paragraphs>
  <Slides>32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Avenir Book</vt:lpstr>
      <vt:lpstr>Calibri</vt:lpstr>
      <vt:lpstr>Calibri Light</vt:lpstr>
      <vt:lpstr>Futura Medium</vt:lpstr>
      <vt:lpstr>Times New Roman</vt:lpstr>
      <vt:lpstr>Wingdings</vt:lpstr>
      <vt:lpstr>Office Theme</vt:lpstr>
      <vt:lpstr>G440/540 Terrestrial Ecosystem Modeling Agriculture, Land Cover Change and Land Management in TEMs*</vt:lpstr>
      <vt:lpstr>Overview</vt:lpstr>
      <vt:lpstr>Global Crop Models</vt:lpstr>
      <vt:lpstr>Agricultural processes in TEMs</vt:lpstr>
      <vt:lpstr>ORCHIDEE-CROP</vt:lpstr>
      <vt:lpstr>Global crop model issues: model related</vt:lpstr>
      <vt:lpstr>Global crop model issues: data related</vt:lpstr>
      <vt:lpstr>Global Gridded Crop Model Intercomparison</vt:lpstr>
      <vt:lpstr>Global Gridded Crop Model Intercomparison</vt:lpstr>
      <vt:lpstr>Global Gridded Crop Model Intercomparison</vt:lpstr>
      <vt:lpstr>Global Gridded Crop Model Intercomparison</vt:lpstr>
      <vt:lpstr>Land Cover Change in TEMs</vt:lpstr>
      <vt:lpstr>Land Cover Change in TEMs</vt:lpstr>
      <vt:lpstr>Land Cover Change in TEMs</vt:lpstr>
      <vt:lpstr>Socio-economic land use modeling</vt:lpstr>
      <vt:lpstr>Need for Land Management in TEMs</vt:lpstr>
      <vt:lpstr>Need for Forest Management in TEMs</vt:lpstr>
      <vt:lpstr>Forest Management Research Questions</vt:lpstr>
      <vt:lpstr>Changes needed to address forest management</vt:lpstr>
      <vt:lpstr>Changes needed to address forest management</vt:lpstr>
      <vt:lpstr>Changes needed to address forest management: canopy structure</vt:lpstr>
      <vt:lpstr>Changes needed to address forest management: allocation</vt:lpstr>
      <vt:lpstr>Changes needed to address forest management: albedo calculation</vt:lpstr>
      <vt:lpstr>Changes needed to address forest management: Multi-layer energy within the canopy</vt:lpstr>
      <vt:lpstr>Changes needed to address forest management: Plant hydraulics</vt:lpstr>
      <vt:lpstr>PowerPoint Presentation</vt:lpstr>
      <vt:lpstr>Forest management decisions now possible</vt:lpstr>
      <vt:lpstr>Did 20th Century European Forest Management cool the climate?</vt:lpstr>
      <vt:lpstr>Grassland Management in ORCHIDEE</vt:lpstr>
      <vt:lpstr>Grassland Management in ORCHIDEE</vt:lpstr>
      <vt:lpstr>Current status of land management in TEMs</vt:lpstr>
      <vt:lpstr>Current status of land management in 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G440/540: Terrestrial Ecosystem Modeling</dc:title>
  <dc:creator>Microsoft Office User</dc:creator>
  <cp:lastModifiedBy>Microsoft Office User</cp:lastModifiedBy>
  <cp:revision>268</cp:revision>
  <dcterms:created xsi:type="dcterms:W3CDTF">2020-01-06T21:00:45Z</dcterms:created>
  <dcterms:modified xsi:type="dcterms:W3CDTF">2020-02-03T14:27:56Z</dcterms:modified>
</cp:coreProperties>
</file>